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5"/>
  </p:notesMasterIdLst>
  <p:handoutMasterIdLst>
    <p:handoutMasterId r:id="rId16"/>
  </p:handoutMasterIdLst>
  <p:sldIdLst>
    <p:sldId id="422" r:id="rId2"/>
    <p:sldId id="464" r:id="rId3"/>
    <p:sldId id="456" r:id="rId4"/>
    <p:sldId id="413" r:id="rId5"/>
    <p:sldId id="457" r:id="rId6"/>
    <p:sldId id="427" r:id="rId7"/>
    <p:sldId id="435" r:id="rId8"/>
    <p:sldId id="440" r:id="rId9"/>
    <p:sldId id="441" r:id="rId10"/>
    <p:sldId id="461" r:id="rId11"/>
    <p:sldId id="462" r:id="rId12"/>
    <p:sldId id="463" r:id="rId13"/>
    <p:sldId id="423" r:id="rId14"/>
  </p:sldIdLst>
  <p:sldSz cx="9144000" cy="6858000" type="screen4x3"/>
  <p:notesSz cx="6954838" cy="93091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guide id="3" orient="horz" pos="2932">
          <p15:clr>
            <a:srgbClr val="A4A3A4"/>
          </p15:clr>
        </p15:guide>
        <p15:guide id="4"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409024"/>
    <a:srgbClr val="CDDF73"/>
    <a:srgbClr val="F6EF60"/>
    <a:srgbClr val="F8F27C"/>
    <a:srgbClr val="ECFB2D"/>
    <a:srgbClr val="F5F505"/>
    <a:srgbClr val="FF6600"/>
    <a:srgbClr val="E7EB3D"/>
    <a:srgbClr val="D66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40" autoAdjust="0"/>
    <p:restoredTop sz="54839" autoAdjust="0"/>
  </p:normalViewPr>
  <p:slideViewPr>
    <p:cSldViewPr snapToObjects="1" showGuides="1">
      <p:cViewPr varScale="1">
        <p:scale>
          <a:sx n="69" d="100"/>
          <a:sy n="69" d="100"/>
        </p:scale>
        <p:origin x="1614" y="48"/>
      </p:cViewPr>
      <p:guideLst>
        <p:guide orient="horz" pos="2160"/>
        <p:guide pos="2880"/>
      </p:guideLst>
    </p:cSldViewPr>
  </p:slideViewPr>
  <p:notesTextViewPr>
    <p:cViewPr>
      <p:scale>
        <a:sx n="100" d="100"/>
        <a:sy n="100" d="100"/>
      </p:scale>
      <p:origin x="0" y="0"/>
    </p:cViewPr>
  </p:notesTextViewPr>
  <p:notesViewPr>
    <p:cSldViewPr snapToObjects="1" showGuides="1">
      <p:cViewPr varScale="1">
        <p:scale>
          <a:sx n="70" d="100"/>
          <a:sy n="70" d="100"/>
        </p:scale>
        <p:origin x="-2814" y="-102"/>
      </p:cViewPr>
      <p:guideLst>
        <p:guide orient="horz" pos="2928"/>
        <p:guide pos="2160"/>
        <p:guide orient="horz" pos="2932"/>
        <p:guide pos="21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053" tIns="46026" rIns="92053" bIns="46026" rtlCol="0"/>
          <a:lstStyle>
            <a:lvl1pPr algn="l">
              <a:defRPr sz="1200"/>
            </a:lvl1pPr>
          </a:lstStyle>
          <a:p>
            <a:endParaRPr lang="es-ES" dirty="0"/>
          </a:p>
        </p:txBody>
      </p:sp>
      <p:sp>
        <p:nvSpPr>
          <p:cNvPr id="3" name="2 Marcador de fecha"/>
          <p:cNvSpPr>
            <a:spLocks noGrp="1"/>
          </p:cNvSpPr>
          <p:nvPr>
            <p:ph type="dt" sz="quarter" idx="1"/>
          </p:nvPr>
        </p:nvSpPr>
        <p:spPr>
          <a:xfrm>
            <a:off x="3939466" y="0"/>
            <a:ext cx="3013763" cy="465455"/>
          </a:xfrm>
          <a:prstGeom prst="rect">
            <a:avLst/>
          </a:prstGeom>
        </p:spPr>
        <p:txBody>
          <a:bodyPr vert="horz" lIns="92053" tIns="46026" rIns="92053" bIns="46026" rtlCol="0"/>
          <a:lstStyle>
            <a:lvl1pPr algn="r">
              <a:defRPr sz="1200"/>
            </a:lvl1pPr>
          </a:lstStyle>
          <a:p>
            <a:fld id="{BC8E0999-0AA7-4746-9B08-D45D1591EE2C}" type="datetimeFigureOut">
              <a:rPr lang="es-ES" smtClean="0"/>
              <a:pPr/>
              <a:t>22/06/2017</a:t>
            </a:fld>
            <a:endParaRPr lang="es-ES" dirty="0"/>
          </a:p>
        </p:txBody>
      </p:sp>
      <p:sp>
        <p:nvSpPr>
          <p:cNvPr id="4" name="3 Marcador de pie de página"/>
          <p:cNvSpPr>
            <a:spLocks noGrp="1"/>
          </p:cNvSpPr>
          <p:nvPr>
            <p:ph type="ftr" sz="quarter" idx="2"/>
          </p:nvPr>
        </p:nvSpPr>
        <p:spPr>
          <a:xfrm>
            <a:off x="0" y="8842030"/>
            <a:ext cx="3013763" cy="465455"/>
          </a:xfrm>
          <a:prstGeom prst="rect">
            <a:avLst/>
          </a:prstGeom>
        </p:spPr>
        <p:txBody>
          <a:bodyPr vert="horz" lIns="92053" tIns="46026" rIns="92053" bIns="46026"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939466" y="8842030"/>
            <a:ext cx="3013763" cy="465455"/>
          </a:xfrm>
          <a:prstGeom prst="rect">
            <a:avLst/>
          </a:prstGeom>
        </p:spPr>
        <p:txBody>
          <a:bodyPr vert="horz" lIns="92053" tIns="46026" rIns="92053" bIns="46026" rtlCol="0" anchor="b"/>
          <a:lstStyle>
            <a:lvl1pPr algn="r">
              <a:defRPr sz="1200"/>
            </a:lvl1pPr>
          </a:lstStyle>
          <a:p>
            <a:fld id="{3F5ACA99-90A0-44DB-93AC-D36EEFCC5B4A}" type="slidenum">
              <a:rPr lang="es-ES" smtClean="0"/>
              <a:pPr/>
              <a:t>‹Nº›</a:t>
            </a:fld>
            <a:endParaRPr lang="es-ES" dirty="0"/>
          </a:p>
        </p:txBody>
      </p:sp>
    </p:spTree>
    <p:extLst>
      <p:ext uri="{BB962C8B-B14F-4D97-AF65-F5344CB8AC3E}">
        <p14:creationId xmlns:p14="http://schemas.microsoft.com/office/powerpoint/2010/main" val="98329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053" tIns="46026" rIns="92053" bIns="46026" rtlCol="0"/>
          <a:lstStyle>
            <a:lvl1pPr algn="l">
              <a:defRPr sz="1200"/>
            </a:lvl1pPr>
          </a:lstStyle>
          <a:p>
            <a:endParaRPr lang="es-MX" dirty="0"/>
          </a:p>
        </p:txBody>
      </p:sp>
      <p:sp>
        <p:nvSpPr>
          <p:cNvPr id="3" name="2 Marcador de fecha"/>
          <p:cNvSpPr>
            <a:spLocks noGrp="1"/>
          </p:cNvSpPr>
          <p:nvPr>
            <p:ph type="dt" idx="1"/>
          </p:nvPr>
        </p:nvSpPr>
        <p:spPr>
          <a:xfrm>
            <a:off x="3939466" y="0"/>
            <a:ext cx="3013763" cy="465455"/>
          </a:xfrm>
          <a:prstGeom prst="rect">
            <a:avLst/>
          </a:prstGeom>
        </p:spPr>
        <p:txBody>
          <a:bodyPr vert="horz" lIns="92053" tIns="46026" rIns="92053" bIns="46026" rtlCol="0"/>
          <a:lstStyle>
            <a:lvl1pPr algn="r">
              <a:defRPr sz="1200"/>
            </a:lvl1pPr>
          </a:lstStyle>
          <a:p>
            <a:fld id="{03ED664C-54BC-4419-ACDC-D1E66210FCAC}" type="datetimeFigureOut">
              <a:rPr lang="es-MX" smtClean="0"/>
              <a:pPr/>
              <a:t>22/06/2017</a:t>
            </a:fld>
            <a:endParaRPr lang="es-MX" dirty="0"/>
          </a:p>
        </p:txBody>
      </p:sp>
      <p:sp>
        <p:nvSpPr>
          <p:cNvPr id="4" name="3 Marcador de imagen de diapositiva"/>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2053" tIns="46026" rIns="92053" bIns="46026" rtlCol="0" anchor="ctr"/>
          <a:lstStyle/>
          <a:p>
            <a:endParaRPr lang="es-MX" dirty="0"/>
          </a:p>
        </p:txBody>
      </p:sp>
      <p:sp>
        <p:nvSpPr>
          <p:cNvPr id="5" name="4 Marcador de notas"/>
          <p:cNvSpPr>
            <a:spLocks noGrp="1"/>
          </p:cNvSpPr>
          <p:nvPr>
            <p:ph type="body" sz="quarter" idx="3"/>
          </p:nvPr>
        </p:nvSpPr>
        <p:spPr>
          <a:xfrm>
            <a:off x="695484" y="4421823"/>
            <a:ext cx="5563870" cy="4189095"/>
          </a:xfrm>
          <a:prstGeom prst="rect">
            <a:avLst/>
          </a:prstGeom>
        </p:spPr>
        <p:txBody>
          <a:bodyPr vert="horz" lIns="92053" tIns="46026" rIns="92053" bIns="4602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42030"/>
            <a:ext cx="3013763" cy="465455"/>
          </a:xfrm>
          <a:prstGeom prst="rect">
            <a:avLst/>
          </a:prstGeom>
        </p:spPr>
        <p:txBody>
          <a:bodyPr vert="horz" lIns="92053" tIns="46026" rIns="92053" bIns="46026"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39466" y="8842030"/>
            <a:ext cx="3013763" cy="465455"/>
          </a:xfrm>
          <a:prstGeom prst="rect">
            <a:avLst/>
          </a:prstGeom>
        </p:spPr>
        <p:txBody>
          <a:bodyPr vert="horz" lIns="92053" tIns="46026" rIns="92053" bIns="46026" rtlCol="0" anchor="b"/>
          <a:lstStyle>
            <a:lvl1pPr algn="r">
              <a:defRPr sz="1200"/>
            </a:lvl1pPr>
          </a:lstStyle>
          <a:p>
            <a:fld id="{8FBD4B0A-A4E0-4BC1-A86F-0C784836D5D3}" type="slidenum">
              <a:rPr lang="es-MX" smtClean="0"/>
              <a:pPr/>
              <a:t>‹Nº›</a:t>
            </a:fld>
            <a:endParaRPr lang="es-MX" dirty="0"/>
          </a:p>
        </p:txBody>
      </p:sp>
    </p:spTree>
    <p:extLst>
      <p:ext uri="{BB962C8B-B14F-4D97-AF65-F5344CB8AC3E}">
        <p14:creationId xmlns:p14="http://schemas.microsoft.com/office/powerpoint/2010/main" val="235501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8FBD4B0A-A4E0-4BC1-A86F-0C784836D5D3}" type="slidenum">
              <a:rPr lang="es-MX" smtClean="0"/>
              <a:pPr/>
              <a:t>1</a:t>
            </a:fld>
            <a:endParaRPr lang="es-MX" dirty="0"/>
          </a:p>
        </p:txBody>
      </p:sp>
    </p:spTree>
    <p:extLst>
      <p:ext uri="{BB962C8B-B14F-4D97-AF65-F5344CB8AC3E}">
        <p14:creationId xmlns:p14="http://schemas.microsoft.com/office/powerpoint/2010/main" val="338718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7A081D4-97F0-4776-9B30-64699271DCD3}" type="slidenum">
              <a:rPr lang="es-MX" smtClean="0"/>
              <a:pPr/>
              <a:t>2</a:t>
            </a:fld>
            <a:endParaRPr lang="es-MX" dirty="0"/>
          </a:p>
        </p:txBody>
      </p:sp>
    </p:spTree>
    <p:extLst>
      <p:ext uri="{BB962C8B-B14F-4D97-AF65-F5344CB8AC3E}">
        <p14:creationId xmlns:p14="http://schemas.microsoft.com/office/powerpoint/2010/main" val="803444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7A081D4-97F0-4776-9B30-64699271DCD3}" type="slidenum">
              <a:rPr lang="es-MX" smtClean="0"/>
              <a:pPr/>
              <a:t>3</a:t>
            </a:fld>
            <a:endParaRPr lang="es-MX" dirty="0"/>
          </a:p>
        </p:txBody>
      </p:sp>
    </p:spTree>
    <p:extLst>
      <p:ext uri="{BB962C8B-B14F-4D97-AF65-F5344CB8AC3E}">
        <p14:creationId xmlns:p14="http://schemas.microsoft.com/office/powerpoint/2010/main" val="70862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7A081D4-97F0-4776-9B30-64699271DCD3}" type="slidenum">
              <a:rPr lang="es-MX" smtClean="0"/>
              <a:pPr/>
              <a:t>4</a:t>
            </a:fld>
            <a:endParaRPr lang="es-MX" dirty="0"/>
          </a:p>
        </p:txBody>
      </p:sp>
    </p:spTree>
    <p:extLst>
      <p:ext uri="{BB962C8B-B14F-4D97-AF65-F5344CB8AC3E}">
        <p14:creationId xmlns:p14="http://schemas.microsoft.com/office/powerpoint/2010/main" val="2639240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7A081D4-97F0-4776-9B30-64699271DCD3}" type="slidenum">
              <a:rPr lang="es-MX" smtClean="0"/>
              <a:pPr/>
              <a:t>5</a:t>
            </a:fld>
            <a:endParaRPr lang="es-MX" dirty="0"/>
          </a:p>
        </p:txBody>
      </p:sp>
    </p:spTree>
    <p:extLst>
      <p:ext uri="{BB962C8B-B14F-4D97-AF65-F5344CB8AC3E}">
        <p14:creationId xmlns:p14="http://schemas.microsoft.com/office/powerpoint/2010/main" val="921913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419" dirty="0"/>
              <a:t>Para operativizar la evaluación de programas académicos en todas sus modalidades, COPAES solicita a los OAS el desarrollo de instrumentos acordes a las características de las modalidades no escolarizada y </a:t>
            </a:r>
            <a:r>
              <a:rPr lang="es-419" dirty="0" err="1"/>
              <a:t>mixa</a:t>
            </a:r>
            <a:r>
              <a:rPr lang="es-419" dirty="0"/>
              <a:t>.</a:t>
            </a:r>
          </a:p>
        </p:txBody>
      </p:sp>
      <p:sp>
        <p:nvSpPr>
          <p:cNvPr id="4" name="Slide Number Placeholder 3"/>
          <p:cNvSpPr>
            <a:spLocks noGrp="1"/>
          </p:cNvSpPr>
          <p:nvPr>
            <p:ph type="sldNum" sz="quarter" idx="10"/>
          </p:nvPr>
        </p:nvSpPr>
        <p:spPr/>
        <p:txBody>
          <a:bodyPr/>
          <a:lstStyle/>
          <a:p>
            <a:fld id="{8FBD4B0A-A4E0-4BC1-A86F-0C784836D5D3}" type="slidenum">
              <a:rPr lang="es-MX" smtClean="0"/>
              <a:pPr/>
              <a:t>7</a:t>
            </a:fld>
            <a:endParaRPr lang="es-MX" dirty="0"/>
          </a:p>
        </p:txBody>
      </p:sp>
    </p:spTree>
    <p:extLst>
      <p:ext uri="{BB962C8B-B14F-4D97-AF65-F5344CB8AC3E}">
        <p14:creationId xmlns:p14="http://schemas.microsoft.com/office/powerpoint/2010/main" val="3240108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FBD4B0A-A4E0-4BC1-A86F-0C784836D5D3}" type="slidenum">
              <a:rPr lang="es-MX" smtClean="0"/>
              <a:pPr/>
              <a:t>13</a:t>
            </a:fld>
            <a:endParaRPr lang="es-MX"/>
          </a:p>
        </p:txBody>
      </p:sp>
    </p:spTree>
    <p:extLst>
      <p:ext uri="{BB962C8B-B14F-4D97-AF65-F5344CB8AC3E}">
        <p14:creationId xmlns:p14="http://schemas.microsoft.com/office/powerpoint/2010/main" val="773111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000364" y="4214818"/>
            <a:ext cx="5872154" cy="1470025"/>
          </a:xfrm>
          <a:prstGeom prst="rect">
            <a:avLst/>
          </a:prstGeom>
        </p:spPr>
        <p:txBody>
          <a:bodyPr anchor="b">
            <a:normAutofit/>
          </a:bodyPr>
          <a:lstStyle>
            <a:lvl1pPr algn="r">
              <a:defRPr sz="4000" b="1">
                <a:solidFill>
                  <a:schemeClr val="bg1"/>
                </a:solidFill>
              </a:defRPr>
            </a:lvl1pPr>
          </a:lstStyle>
          <a:p>
            <a:r>
              <a:rPr lang="es-ES"/>
              <a:t>Haga clic para modificar el estilo de título del patrón</a:t>
            </a:r>
            <a:endParaRPr lang="es-ES" dirty="0"/>
          </a:p>
        </p:txBody>
      </p:sp>
      <p:sp>
        <p:nvSpPr>
          <p:cNvPr id="3" name="2 Subtítulo"/>
          <p:cNvSpPr>
            <a:spLocks noGrp="1"/>
          </p:cNvSpPr>
          <p:nvPr>
            <p:ph type="subTitle" idx="1"/>
          </p:nvPr>
        </p:nvSpPr>
        <p:spPr>
          <a:xfrm>
            <a:off x="3000364" y="5715016"/>
            <a:ext cx="5829296" cy="928694"/>
          </a:xfrm>
          <a:prstGeom prst="rect">
            <a:avLst/>
          </a:prstGeom>
        </p:spPr>
        <p:txBody>
          <a:bodyPr>
            <a:normAutofit/>
          </a:bodyPr>
          <a:lstStyle>
            <a:lvl1pPr marL="0" indent="0" algn="r">
              <a:buNone/>
              <a:defRPr sz="2400" spc="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4829180" cy="1368412"/>
          </a:xfrm>
          <a:prstGeom prst="rect">
            <a:avLst/>
          </a:prstGeom>
          <a:noFill/>
          <a:ln>
            <a:noFill/>
          </a:ln>
        </p:spPr>
        <p:txBody>
          <a:bodyPr anchor="ctr">
            <a:noAutofit/>
          </a:bodyPr>
          <a:lstStyle>
            <a:lvl1pPr algn="l">
              <a:defRPr sz="3200" b="1" baseline="0">
                <a:solidFill>
                  <a:schemeClr val="bg1"/>
                </a:solidFill>
              </a:defRPr>
            </a:lvl1pPr>
          </a:lstStyle>
          <a:p>
            <a:r>
              <a:rPr lang="es-ES"/>
              <a:t>Haga clic para modificar el estilo de título del patrón</a:t>
            </a:r>
            <a:endParaRPr lang="es-ES" dirty="0"/>
          </a:p>
        </p:txBody>
      </p:sp>
      <p:sp>
        <p:nvSpPr>
          <p:cNvPr id="3" name="2 Marcador de contenido"/>
          <p:cNvSpPr>
            <a:spLocks noGrp="1"/>
          </p:cNvSpPr>
          <p:nvPr>
            <p:ph idx="1"/>
          </p:nvPr>
        </p:nvSpPr>
        <p:spPr>
          <a:xfrm>
            <a:off x="457200" y="2714620"/>
            <a:ext cx="8229600" cy="3411543"/>
          </a:xfrm>
          <a:prstGeom prst="rect">
            <a:avLst/>
          </a:prstGeom>
        </p:spPr>
        <p:txBody>
          <a:bodyPr/>
          <a:lstStyle>
            <a:lvl1pPr>
              <a:buClr>
                <a:schemeClr val="accent2">
                  <a:lumMod val="75000"/>
                </a:schemeClr>
              </a:buClr>
              <a:buFont typeface="Wingdings" pitchFamily="2" charset="2"/>
              <a:buChar char="§"/>
              <a:defRPr sz="2400">
                <a:solidFill>
                  <a:schemeClr val="bg2">
                    <a:lumMod val="50000"/>
                  </a:schemeClr>
                </a:solidFill>
              </a:defRPr>
            </a:lvl1pPr>
            <a:lvl2pPr>
              <a:buClr>
                <a:schemeClr val="accent2"/>
              </a:buClr>
              <a:buFont typeface="Arial" pitchFamily="34" charset="0"/>
              <a:buChar char="•"/>
              <a:defRPr sz="2000" b="0">
                <a:solidFill>
                  <a:schemeClr val="bg2">
                    <a:lumMod val="50000"/>
                  </a:schemeClr>
                </a:solidFill>
              </a:defRPr>
            </a:lvl2pPr>
            <a:lvl3pPr>
              <a:buClr>
                <a:schemeClr val="accent3">
                  <a:lumMod val="75000"/>
                </a:schemeClr>
              </a:buClr>
              <a:buFont typeface="Wingdings" pitchFamily="2" charset="2"/>
              <a:buChar char="§"/>
              <a:defRPr sz="2000">
                <a:solidFill>
                  <a:schemeClr val="bg2">
                    <a:lumMod val="50000"/>
                  </a:schemeClr>
                </a:solidFill>
              </a:defRPr>
            </a:lvl3pPr>
            <a:lvl4pPr>
              <a:buClr>
                <a:schemeClr val="accent3"/>
              </a:buClr>
              <a:buFont typeface="Arial" pitchFamily="34" charset="0"/>
              <a:buChar char="•"/>
              <a:defRPr sz="1800">
                <a:solidFill>
                  <a:schemeClr val="bg2">
                    <a:lumMod val="50000"/>
                  </a:schemeClr>
                </a:solidFill>
              </a:defRPr>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p:txBody>
      </p:sp>
      <p:sp>
        <p:nvSpPr>
          <p:cNvPr id="10" name="2 Marcador de texto"/>
          <p:cNvSpPr>
            <a:spLocks noGrp="1"/>
          </p:cNvSpPr>
          <p:nvPr>
            <p:ph type="body" idx="10"/>
          </p:nvPr>
        </p:nvSpPr>
        <p:spPr>
          <a:xfrm>
            <a:off x="457200" y="2000240"/>
            <a:ext cx="8258204" cy="639762"/>
          </a:xfrm>
          <a:prstGeom prst="rect">
            <a:avLst/>
          </a:prstGeom>
        </p:spPr>
        <p:txBody>
          <a:bodyPr anchor="b"/>
          <a:lstStyle>
            <a:lvl1pPr marL="0" indent="0">
              <a:buNone/>
              <a:defRPr sz="2400" b="1"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2357422" y="1643050"/>
            <a:ext cx="5872154" cy="1470025"/>
          </a:xfrm>
          <a:prstGeom prst="rect">
            <a:avLst/>
          </a:prstGeom>
        </p:spPr>
        <p:txBody>
          <a:bodyPr anchor="b">
            <a:normAutofit/>
          </a:bodyPr>
          <a:lstStyle>
            <a:lvl1pPr algn="r">
              <a:defRPr sz="4000" b="1">
                <a:solidFill>
                  <a:schemeClr val="bg1"/>
                </a:solidFill>
              </a:defRPr>
            </a:lvl1pPr>
          </a:lstStyle>
          <a:p>
            <a:r>
              <a:rPr lang="es-ES" dirty="0"/>
              <a:t>Haga clic para modificar el estilo de título del patrón</a:t>
            </a:r>
          </a:p>
        </p:txBody>
      </p:sp>
      <p:sp>
        <p:nvSpPr>
          <p:cNvPr id="3" name="2 Subtítulo"/>
          <p:cNvSpPr>
            <a:spLocks noGrp="1"/>
          </p:cNvSpPr>
          <p:nvPr>
            <p:ph type="subTitle" idx="1"/>
          </p:nvPr>
        </p:nvSpPr>
        <p:spPr>
          <a:xfrm>
            <a:off x="2357422" y="3143248"/>
            <a:ext cx="5829296" cy="928694"/>
          </a:xfrm>
          <a:prstGeom prst="rect">
            <a:avLst/>
          </a:prstGeom>
        </p:spPr>
        <p:txBody>
          <a:bodyPr>
            <a:normAutofit/>
          </a:bodyPr>
          <a:lstStyle>
            <a:lvl1pPr marL="0" indent="0" algn="r">
              <a:buNone/>
              <a:defRPr sz="2400" spc="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4829180" cy="1368412"/>
          </a:xfrm>
          <a:prstGeom prst="rect">
            <a:avLst/>
          </a:prstGeom>
          <a:noFill/>
          <a:ln>
            <a:noFill/>
          </a:ln>
        </p:spPr>
        <p:txBody>
          <a:bodyPr anchor="ctr">
            <a:noAutofit/>
          </a:bodyPr>
          <a:lstStyle>
            <a:lvl1pPr algn="l">
              <a:defRPr sz="3200" b="1" baseline="0">
                <a:solidFill>
                  <a:schemeClr val="bg1"/>
                </a:solidFill>
              </a:defRPr>
            </a:lvl1pPr>
          </a:lstStyle>
          <a:p>
            <a:r>
              <a:rPr lang="es-ES" dirty="0"/>
              <a:t>Haga clic para modificar el estilo de título del patrón</a:t>
            </a:r>
          </a:p>
        </p:txBody>
      </p:sp>
      <p:sp>
        <p:nvSpPr>
          <p:cNvPr id="3" name="2 Marcador de contenido"/>
          <p:cNvSpPr>
            <a:spLocks noGrp="1"/>
          </p:cNvSpPr>
          <p:nvPr>
            <p:ph idx="1"/>
          </p:nvPr>
        </p:nvSpPr>
        <p:spPr>
          <a:xfrm>
            <a:off x="457200" y="2714620"/>
            <a:ext cx="3971924" cy="3411543"/>
          </a:xfrm>
          <a:prstGeom prst="rect">
            <a:avLst/>
          </a:prstGeom>
        </p:spPr>
        <p:txBody>
          <a:bodyPr/>
          <a:lstStyle>
            <a:lvl1pPr>
              <a:buClr>
                <a:schemeClr val="accent2">
                  <a:lumMod val="75000"/>
                </a:schemeClr>
              </a:buClr>
              <a:buFont typeface="Wingdings" pitchFamily="2" charset="2"/>
              <a:buChar char="§"/>
              <a:defRPr sz="2400">
                <a:solidFill>
                  <a:schemeClr val="bg2">
                    <a:lumMod val="50000"/>
                  </a:schemeClr>
                </a:solidFill>
              </a:defRPr>
            </a:lvl1pPr>
            <a:lvl2pPr>
              <a:buClr>
                <a:schemeClr val="accent2"/>
              </a:buClr>
              <a:buFont typeface="Arial" pitchFamily="34" charset="0"/>
              <a:buChar char="•"/>
              <a:defRPr sz="2000" b="0">
                <a:solidFill>
                  <a:schemeClr val="bg2">
                    <a:lumMod val="50000"/>
                  </a:schemeClr>
                </a:solidFill>
              </a:defRPr>
            </a:lvl2pPr>
            <a:lvl3pPr>
              <a:buClr>
                <a:schemeClr val="accent3">
                  <a:lumMod val="75000"/>
                </a:schemeClr>
              </a:buClr>
              <a:buFont typeface="Wingdings" pitchFamily="2" charset="2"/>
              <a:buChar char="§"/>
              <a:defRPr sz="2000">
                <a:solidFill>
                  <a:schemeClr val="bg2">
                    <a:lumMod val="50000"/>
                  </a:schemeClr>
                </a:solidFill>
              </a:defRPr>
            </a:lvl3pPr>
            <a:lvl4pPr>
              <a:buClr>
                <a:schemeClr val="accent3"/>
              </a:buClr>
              <a:buFont typeface="Arial" pitchFamily="34" charset="0"/>
              <a:buChar char="•"/>
              <a:defRPr sz="1800">
                <a:solidFill>
                  <a:schemeClr val="bg2">
                    <a:lumMod val="50000"/>
                  </a:schemeClr>
                </a:solidFill>
              </a:defRPr>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p:txBody>
      </p:sp>
      <p:sp>
        <p:nvSpPr>
          <p:cNvPr id="10" name="2 Marcador de texto"/>
          <p:cNvSpPr>
            <a:spLocks noGrp="1"/>
          </p:cNvSpPr>
          <p:nvPr>
            <p:ph type="body" idx="10"/>
          </p:nvPr>
        </p:nvSpPr>
        <p:spPr>
          <a:xfrm>
            <a:off x="457200" y="2000240"/>
            <a:ext cx="3985729" cy="639762"/>
          </a:xfrm>
          <a:prstGeom prst="rect">
            <a:avLst/>
          </a:prstGeom>
        </p:spPr>
        <p:txBody>
          <a:bodyPr anchor="b"/>
          <a:lstStyle>
            <a:lvl1pPr marL="0" indent="0">
              <a:buNone/>
              <a:defRPr sz="2400" b="1"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5" name="2 Marcador de contenido"/>
          <p:cNvSpPr>
            <a:spLocks noGrp="1"/>
          </p:cNvSpPr>
          <p:nvPr>
            <p:ph idx="11"/>
          </p:nvPr>
        </p:nvSpPr>
        <p:spPr>
          <a:xfrm>
            <a:off x="4714876" y="2714620"/>
            <a:ext cx="3971924" cy="3411543"/>
          </a:xfrm>
          <a:prstGeom prst="rect">
            <a:avLst/>
          </a:prstGeom>
        </p:spPr>
        <p:txBody>
          <a:bodyPr/>
          <a:lstStyle>
            <a:lvl1pPr>
              <a:buClr>
                <a:schemeClr val="accent2">
                  <a:lumMod val="75000"/>
                </a:schemeClr>
              </a:buClr>
              <a:buFont typeface="Wingdings" pitchFamily="2" charset="2"/>
              <a:buChar char="§"/>
              <a:defRPr sz="2400">
                <a:solidFill>
                  <a:schemeClr val="bg2">
                    <a:lumMod val="50000"/>
                  </a:schemeClr>
                </a:solidFill>
              </a:defRPr>
            </a:lvl1pPr>
            <a:lvl2pPr>
              <a:buClr>
                <a:schemeClr val="accent2"/>
              </a:buClr>
              <a:buFont typeface="Arial" pitchFamily="34" charset="0"/>
              <a:buChar char="•"/>
              <a:defRPr sz="2000" b="0">
                <a:solidFill>
                  <a:schemeClr val="bg2">
                    <a:lumMod val="50000"/>
                  </a:schemeClr>
                </a:solidFill>
              </a:defRPr>
            </a:lvl2pPr>
            <a:lvl3pPr>
              <a:buClr>
                <a:schemeClr val="accent3">
                  <a:lumMod val="75000"/>
                </a:schemeClr>
              </a:buClr>
              <a:buFont typeface="Wingdings" pitchFamily="2" charset="2"/>
              <a:buChar char="§"/>
              <a:defRPr sz="2000">
                <a:solidFill>
                  <a:schemeClr val="bg2">
                    <a:lumMod val="50000"/>
                  </a:schemeClr>
                </a:solidFill>
              </a:defRPr>
            </a:lvl3pPr>
            <a:lvl4pPr>
              <a:buClr>
                <a:schemeClr val="accent3"/>
              </a:buClr>
              <a:buFont typeface="Arial" pitchFamily="34" charset="0"/>
              <a:buChar char="•"/>
              <a:defRPr sz="1800">
                <a:solidFill>
                  <a:schemeClr val="bg2">
                    <a:lumMod val="50000"/>
                  </a:schemeClr>
                </a:solidFill>
              </a:defRPr>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p:txBody>
      </p:sp>
      <p:sp>
        <p:nvSpPr>
          <p:cNvPr id="6" name="2 Marcador de texto"/>
          <p:cNvSpPr>
            <a:spLocks noGrp="1"/>
          </p:cNvSpPr>
          <p:nvPr>
            <p:ph type="body" idx="12"/>
          </p:nvPr>
        </p:nvSpPr>
        <p:spPr>
          <a:xfrm>
            <a:off x="4714876" y="2000240"/>
            <a:ext cx="3985729" cy="639762"/>
          </a:xfrm>
          <a:prstGeom prst="rect">
            <a:avLst/>
          </a:prstGeom>
        </p:spPr>
        <p:txBody>
          <a:bodyPr anchor="b"/>
          <a:lstStyle>
            <a:lvl1pPr marL="0" indent="0">
              <a:buNone/>
              <a:defRPr sz="2400" b="1"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66" r:id="rId2"/>
    <p:sldLayoutId id="2147483669" r:id="rId3"/>
    <p:sldLayoutId id="2147483667" r:id="rId4"/>
  </p:sldLayoutIdLst>
  <p:transition>
    <p:fade/>
  </p:transition>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Whitney" pitchFamily="50" charset="0"/>
        </a:defRPr>
      </a:lvl2pPr>
      <a:lvl3pPr algn="ctr" rtl="0" eaLnBrk="1" fontAlgn="base" hangingPunct="1">
        <a:spcBef>
          <a:spcPct val="0"/>
        </a:spcBef>
        <a:spcAft>
          <a:spcPct val="0"/>
        </a:spcAft>
        <a:defRPr sz="4400">
          <a:solidFill>
            <a:schemeClr val="tx1"/>
          </a:solidFill>
          <a:latin typeface="Whitney" pitchFamily="50" charset="0"/>
        </a:defRPr>
      </a:lvl3pPr>
      <a:lvl4pPr algn="ctr" rtl="0" eaLnBrk="1" fontAlgn="base" hangingPunct="1">
        <a:spcBef>
          <a:spcPct val="0"/>
        </a:spcBef>
        <a:spcAft>
          <a:spcPct val="0"/>
        </a:spcAft>
        <a:defRPr sz="4400">
          <a:solidFill>
            <a:schemeClr val="tx1"/>
          </a:solidFill>
          <a:latin typeface="Whitney" pitchFamily="50" charset="0"/>
        </a:defRPr>
      </a:lvl4pPr>
      <a:lvl5pPr algn="ctr" rtl="0" eaLnBrk="1" fontAlgn="base" hangingPunct="1">
        <a:spcBef>
          <a:spcPct val="0"/>
        </a:spcBef>
        <a:spcAft>
          <a:spcPct val="0"/>
        </a:spcAft>
        <a:defRPr sz="4400">
          <a:solidFill>
            <a:schemeClr val="tx1"/>
          </a:solidFill>
          <a:latin typeface="Whitney" pitchFamily="50" charset="0"/>
        </a:defRPr>
      </a:lvl5pPr>
      <a:lvl6pPr marL="457200" algn="ctr" rtl="0" eaLnBrk="1" fontAlgn="base" hangingPunct="1">
        <a:spcBef>
          <a:spcPct val="0"/>
        </a:spcBef>
        <a:spcAft>
          <a:spcPct val="0"/>
        </a:spcAft>
        <a:defRPr sz="4400">
          <a:solidFill>
            <a:schemeClr val="tx1"/>
          </a:solidFill>
          <a:latin typeface="Whitney" pitchFamily="50" charset="0"/>
        </a:defRPr>
      </a:lvl6pPr>
      <a:lvl7pPr marL="914400" algn="ctr" rtl="0" eaLnBrk="1" fontAlgn="base" hangingPunct="1">
        <a:spcBef>
          <a:spcPct val="0"/>
        </a:spcBef>
        <a:spcAft>
          <a:spcPct val="0"/>
        </a:spcAft>
        <a:defRPr sz="4400">
          <a:solidFill>
            <a:schemeClr val="tx1"/>
          </a:solidFill>
          <a:latin typeface="Whitney" pitchFamily="50" charset="0"/>
        </a:defRPr>
      </a:lvl7pPr>
      <a:lvl8pPr marL="1371600" algn="ctr" rtl="0" eaLnBrk="1" fontAlgn="base" hangingPunct="1">
        <a:spcBef>
          <a:spcPct val="0"/>
        </a:spcBef>
        <a:spcAft>
          <a:spcPct val="0"/>
        </a:spcAft>
        <a:defRPr sz="4400">
          <a:solidFill>
            <a:schemeClr val="tx1"/>
          </a:solidFill>
          <a:latin typeface="Whitney" pitchFamily="50" charset="0"/>
        </a:defRPr>
      </a:lvl8pPr>
      <a:lvl9pPr marL="1828800" algn="ctr" rtl="0" eaLnBrk="1" fontAlgn="base" hangingPunct="1">
        <a:spcBef>
          <a:spcPct val="0"/>
        </a:spcBef>
        <a:spcAft>
          <a:spcPct val="0"/>
        </a:spcAft>
        <a:defRPr sz="4400">
          <a:solidFill>
            <a:schemeClr val="tx1"/>
          </a:solidFill>
          <a:latin typeface="Whitney" pitchFamily="50"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9 Título"/>
          <p:cNvSpPr>
            <a:spLocks noGrp="1"/>
          </p:cNvSpPr>
          <p:nvPr>
            <p:ph type="ctrTitle"/>
          </p:nvPr>
        </p:nvSpPr>
        <p:spPr bwMode="auto">
          <a:xfrm>
            <a:off x="1439144" y="4931645"/>
            <a:ext cx="7704856" cy="1012825"/>
          </a:xfrm>
          <a:noFill/>
          <a:ln>
            <a:miter lim="800000"/>
            <a:headEnd/>
            <a:tailEnd/>
          </a:ln>
        </p:spPr>
        <p:txBody>
          <a:bodyPr vert="horz" wrap="square" lIns="91440" tIns="45720" rIns="91440" bIns="45720" numCol="1" anchorCtr="0" compatLnSpc="1">
            <a:prstTxWarp prst="textNoShape">
              <a:avLst/>
            </a:prstTxWarp>
            <a:noAutofit/>
          </a:bodyPr>
          <a:lstStyle/>
          <a:p>
            <a:r>
              <a:rPr lang="es-ES" sz="3100" dirty="0" err="1">
                <a:latin typeface="Arial" pitchFamily="34" charset="0"/>
                <a:cs typeface="Arial" pitchFamily="34" charset="0"/>
              </a:rPr>
              <a:t>MGR</a:t>
            </a:r>
            <a:r>
              <a:rPr lang="es-ES" sz="3100" dirty="0">
                <a:latin typeface="Arial" pitchFamily="34" charset="0"/>
                <a:cs typeface="Arial" pitchFamily="34" charset="0"/>
              </a:rPr>
              <a:t> 3.0 y Adendum</a:t>
            </a:r>
          </a:p>
        </p:txBody>
      </p:sp>
      <p:sp>
        <p:nvSpPr>
          <p:cNvPr id="5" name="9 Título"/>
          <p:cNvSpPr txBox="1">
            <a:spLocks/>
          </p:cNvSpPr>
          <p:nvPr/>
        </p:nvSpPr>
        <p:spPr bwMode="auto">
          <a:xfrm>
            <a:off x="4283968" y="5845175"/>
            <a:ext cx="4752528" cy="1012825"/>
          </a:xfrm>
          <a:prstGeom prst="rect">
            <a:avLst/>
          </a:prstGeom>
          <a:noFill/>
          <a:ln>
            <a:miter lim="800000"/>
            <a:headEnd/>
            <a:tailEnd/>
          </a:ln>
        </p:spPr>
        <p:txBody>
          <a:bodyPr vert="horz" wrap="square" lIns="91440" tIns="45720" rIns="91440" bIns="45720" numCol="1" anchor="b" anchorCtr="0" compatLnSpc="1">
            <a:prstTxWarp prst="textNoShape">
              <a:avLst/>
            </a:prstTxWarp>
            <a:no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2000" b="1" dirty="0">
                <a:solidFill>
                  <a:schemeClr val="bg1"/>
                </a:solidFill>
                <a:latin typeface="Arial" pitchFamily="34" charset="0"/>
                <a:ea typeface="+mj-ea"/>
                <a:cs typeface="Arial" pitchFamily="34" charset="0"/>
              </a:rPr>
              <a:t>Juan Carlos del Castillo Vázquez</a:t>
            </a:r>
            <a:endParaRPr kumimoji="0" lang="es-ES" sz="2000" b="1" i="0" u="none" strike="noStrike" kern="1200" cap="none" spc="0" normalizeH="0" noProof="0" dirty="0">
              <a:ln>
                <a:noFill/>
              </a:ln>
              <a:solidFill>
                <a:schemeClr val="bg1"/>
              </a:solidFill>
              <a:effectLst/>
              <a:uLnTx/>
              <a:uFillTx/>
              <a:latin typeface="Arial" pitchFamily="34" charset="0"/>
              <a:ea typeface="+mj-ea"/>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r>
              <a:rPr lang="es-ES" sz="2000" b="1" dirty="0">
                <a:solidFill>
                  <a:schemeClr val="bg1"/>
                </a:solidFill>
                <a:latin typeface="Arial" pitchFamily="34" charset="0"/>
                <a:ea typeface="+mj-ea"/>
                <a:cs typeface="Arial" pitchFamily="34" charset="0"/>
              </a:rPr>
              <a:t>Junio de 2017</a:t>
            </a:r>
            <a:endParaRPr kumimoji="0" lang="es-ES" sz="20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187601658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71" y="188640"/>
            <a:ext cx="4536504" cy="1368412"/>
          </a:xfrm>
        </p:spPr>
        <p:txBody>
          <a:bodyPr/>
          <a:lstStyle/>
          <a:p>
            <a:r>
              <a:rPr lang="es-419" dirty="0"/>
              <a:t>Documentos de apoyo:</a:t>
            </a:r>
          </a:p>
        </p:txBody>
      </p:sp>
      <p:sp>
        <p:nvSpPr>
          <p:cNvPr id="3" name="Content Placeholder 2"/>
          <p:cNvSpPr>
            <a:spLocks noGrp="1"/>
          </p:cNvSpPr>
          <p:nvPr>
            <p:ph idx="1"/>
          </p:nvPr>
        </p:nvSpPr>
        <p:spPr>
          <a:xfrm>
            <a:off x="457200" y="3083190"/>
            <a:ext cx="3971924" cy="3411543"/>
          </a:xfrm>
        </p:spPr>
        <p:txBody>
          <a:bodyPr/>
          <a:lstStyle/>
          <a:p>
            <a:pPr algn="ctr"/>
            <a:r>
              <a:rPr lang="es-419" sz="2000" dirty="0"/>
              <a:t>Orientar a los participantes en el proceso de evaluación con fines de acreditación de los programas académicos de tipo superior, sobre los principales lineamientos, funciones y resultados esperados en cada una de las etapas desarrolladas como parte del mismo.</a:t>
            </a:r>
          </a:p>
        </p:txBody>
      </p:sp>
      <p:sp>
        <p:nvSpPr>
          <p:cNvPr id="4" name="Text Placeholder 3"/>
          <p:cNvSpPr>
            <a:spLocks noGrp="1"/>
          </p:cNvSpPr>
          <p:nvPr>
            <p:ph type="body" idx="10"/>
          </p:nvPr>
        </p:nvSpPr>
        <p:spPr>
          <a:xfrm>
            <a:off x="457200" y="2320121"/>
            <a:ext cx="3985729" cy="639762"/>
          </a:xfrm>
        </p:spPr>
        <p:txBody>
          <a:bodyPr/>
          <a:lstStyle/>
          <a:p>
            <a:pPr algn="ctr"/>
            <a:r>
              <a:rPr lang="es-419" dirty="0"/>
              <a:t>Manual del proceso de evaluación con fines de acreditación:</a:t>
            </a:r>
          </a:p>
        </p:txBody>
      </p:sp>
      <p:sp>
        <p:nvSpPr>
          <p:cNvPr id="5" name="Content Placeholder 4"/>
          <p:cNvSpPr>
            <a:spLocks noGrp="1"/>
          </p:cNvSpPr>
          <p:nvPr>
            <p:ph idx="11"/>
          </p:nvPr>
        </p:nvSpPr>
        <p:spPr>
          <a:xfrm>
            <a:off x="4849375" y="3573016"/>
            <a:ext cx="3971924" cy="2232248"/>
          </a:xfrm>
        </p:spPr>
        <p:txBody>
          <a:bodyPr/>
          <a:lstStyle/>
          <a:p>
            <a:r>
              <a:rPr lang="es-419" sz="2000" dirty="0"/>
              <a:t>Establecer un acuerdo básico entre </a:t>
            </a:r>
            <a:r>
              <a:rPr lang="es-419" sz="2000" dirty="0" err="1"/>
              <a:t>Copaes</a:t>
            </a:r>
            <a:r>
              <a:rPr lang="es-419" sz="2000" dirty="0"/>
              <a:t>, los organismos acreditadores y las IES con el fin de proporcionar una guía que oriente el trabajo de los pares evaluadores y sus pares académicos.</a:t>
            </a:r>
          </a:p>
        </p:txBody>
      </p:sp>
      <p:sp>
        <p:nvSpPr>
          <p:cNvPr id="6" name="Text Placeholder 5"/>
          <p:cNvSpPr>
            <a:spLocks noGrp="1"/>
          </p:cNvSpPr>
          <p:nvPr>
            <p:ph type="body" idx="12"/>
          </p:nvPr>
        </p:nvSpPr>
        <p:spPr>
          <a:xfrm>
            <a:off x="4849375" y="2640002"/>
            <a:ext cx="3985729" cy="639762"/>
          </a:xfrm>
        </p:spPr>
        <p:txBody>
          <a:bodyPr/>
          <a:lstStyle/>
          <a:p>
            <a:pPr algn="ctr"/>
            <a:r>
              <a:rPr lang="es-419" dirty="0"/>
              <a:t>Elementos de apoyo para las buenas prácticas de los pares evaluadores y pares académicos:</a:t>
            </a:r>
          </a:p>
        </p:txBody>
      </p:sp>
    </p:spTree>
    <p:extLst>
      <p:ext uri="{BB962C8B-B14F-4D97-AF65-F5344CB8AC3E}">
        <p14:creationId xmlns:p14="http://schemas.microsoft.com/office/powerpoint/2010/main" val="175603508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71" y="188640"/>
            <a:ext cx="4536504" cy="1368412"/>
          </a:xfrm>
        </p:spPr>
        <p:txBody>
          <a:bodyPr/>
          <a:lstStyle/>
          <a:p>
            <a:r>
              <a:rPr lang="es-419" dirty="0"/>
              <a:t>Documentos de apoyo:</a:t>
            </a:r>
          </a:p>
        </p:txBody>
      </p:sp>
      <p:sp>
        <p:nvSpPr>
          <p:cNvPr id="3" name="Content Placeholder 2"/>
          <p:cNvSpPr>
            <a:spLocks noGrp="1"/>
          </p:cNvSpPr>
          <p:nvPr>
            <p:ph idx="1"/>
          </p:nvPr>
        </p:nvSpPr>
        <p:spPr>
          <a:xfrm>
            <a:off x="457200" y="3185809"/>
            <a:ext cx="3971924" cy="3411543"/>
          </a:xfrm>
        </p:spPr>
        <p:txBody>
          <a:bodyPr/>
          <a:lstStyle/>
          <a:p>
            <a:pPr algn="ctr"/>
            <a:r>
              <a:rPr lang="es-419" sz="2000" dirty="0">
                <a:latin typeface="Arial" panose="020B0604020202020204" pitchFamily="34" charset="0"/>
                <a:cs typeface="Arial" panose="020B0604020202020204" pitchFamily="34" charset="0"/>
              </a:rPr>
              <a:t>Orientar las funciones desarrolladas por los pares evaluadores que representan a los organismos acreditadores durante el proceso de evaluación externa con fines de acreditación, de programas académicos adscritos a instituciones de educación superior, públicas o privadas.</a:t>
            </a:r>
          </a:p>
        </p:txBody>
      </p:sp>
      <p:sp>
        <p:nvSpPr>
          <p:cNvPr id="4" name="Text Placeholder 3"/>
          <p:cNvSpPr>
            <a:spLocks noGrp="1"/>
          </p:cNvSpPr>
          <p:nvPr>
            <p:ph type="body" idx="10"/>
          </p:nvPr>
        </p:nvSpPr>
        <p:spPr>
          <a:xfrm>
            <a:off x="457200" y="2573214"/>
            <a:ext cx="3985729" cy="639762"/>
          </a:xfrm>
        </p:spPr>
        <p:txBody>
          <a:bodyPr/>
          <a:lstStyle/>
          <a:p>
            <a:pPr algn="ctr"/>
            <a:r>
              <a:rPr lang="es-419" dirty="0">
                <a:latin typeface="Arial" panose="020B0604020202020204" pitchFamily="34" charset="0"/>
                <a:cs typeface="Arial" panose="020B0604020202020204" pitchFamily="34" charset="0"/>
              </a:rPr>
              <a:t>Manual de pares evaluadores participantes en procesos de acreditación:</a:t>
            </a:r>
          </a:p>
        </p:txBody>
      </p:sp>
      <p:sp>
        <p:nvSpPr>
          <p:cNvPr id="5" name="Content Placeholder 4"/>
          <p:cNvSpPr>
            <a:spLocks noGrp="1"/>
          </p:cNvSpPr>
          <p:nvPr>
            <p:ph idx="11"/>
          </p:nvPr>
        </p:nvSpPr>
        <p:spPr>
          <a:xfrm>
            <a:off x="4849375" y="3121269"/>
            <a:ext cx="3971924" cy="2232248"/>
          </a:xfrm>
        </p:spPr>
        <p:txBody>
          <a:bodyPr/>
          <a:lstStyle/>
          <a:p>
            <a:pPr algn="ctr"/>
            <a:r>
              <a:rPr lang="es-419" sz="2000" dirty="0">
                <a:latin typeface="Arial" panose="020B0604020202020204" pitchFamily="34" charset="0"/>
                <a:cs typeface="Arial" panose="020B0604020202020204" pitchFamily="34" charset="0"/>
              </a:rPr>
              <a:t>Guiar a las comunidades académicas y a los responsables de los programas educativos en proceso de evaluación en las diferentes etapas a desarrollar en el proceso de autoevaluación y generación de la documentación necesaria a presentar a los organismos acreditadores.</a:t>
            </a:r>
          </a:p>
        </p:txBody>
      </p:sp>
      <p:sp>
        <p:nvSpPr>
          <p:cNvPr id="6" name="Text Placeholder 5"/>
          <p:cNvSpPr>
            <a:spLocks noGrp="1"/>
          </p:cNvSpPr>
          <p:nvPr>
            <p:ph type="body" idx="12"/>
          </p:nvPr>
        </p:nvSpPr>
        <p:spPr>
          <a:xfrm>
            <a:off x="4868425" y="2317284"/>
            <a:ext cx="3985729" cy="639762"/>
          </a:xfrm>
        </p:spPr>
        <p:txBody>
          <a:bodyPr/>
          <a:lstStyle/>
          <a:p>
            <a:pPr algn="ctr"/>
            <a:r>
              <a:rPr lang="es-419" dirty="0">
                <a:latin typeface="Arial" panose="020B0604020202020204" pitchFamily="34" charset="0"/>
                <a:cs typeface="Arial" panose="020B0604020202020204" pitchFamily="34" charset="0"/>
              </a:rPr>
              <a:t>Manual para la autoevaluación de los programas académicos:</a:t>
            </a:r>
          </a:p>
        </p:txBody>
      </p:sp>
    </p:spTree>
    <p:extLst>
      <p:ext uri="{BB962C8B-B14F-4D97-AF65-F5344CB8AC3E}">
        <p14:creationId xmlns:p14="http://schemas.microsoft.com/office/powerpoint/2010/main" val="2660288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71" y="188640"/>
            <a:ext cx="4536504" cy="1368412"/>
          </a:xfrm>
        </p:spPr>
        <p:txBody>
          <a:bodyPr/>
          <a:lstStyle/>
          <a:p>
            <a:r>
              <a:rPr lang="es-419" dirty="0"/>
              <a:t>Documentos de apoyo:</a:t>
            </a:r>
          </a:p>
        </p:txBody>
      </p:sp>
      <p:sp>
        <p:nvSpPr>
          <p:cNvPr id="3" name="Content Placeholder 2"/>
          <p:cNvSpPr>
            <a:spLocks noGrp="1"/>
          </p:cNvSpPr>
          <p:nvPr>
            <p:ph idx="1"/>
          </p:nvPr>
        </p:nvSpPr>
        <p:spPr>
          <a:xfrm>
            <a:off x="443497" y="3446457"/>
            <a:ext cx="3971924" cy="3411543"/>
          </a:xfrm>
        </p:spPr>
        <p:txBody>
          <a:bodyPr/>
          <a:lstStyle/>
          <a:p>
            <a:pPr algn="ctr"/>
            <a:r>
              <a:rPr lang="es-419" sz="2000" dirty="0">
                <a:latin typeface="Arial" panose="020B0604020202020204" pitchFamily="34" charset="0"/>
                <a:cs typeface="Arial" panose="020B0604020202020204" pitchFamily="34" charset="0"/>
              </a:rPr>
              <a:t>Proporcionar información general sobre los programas educativos evaluados por cada organismo acreditador, señalando en términos generales los documentos a presentar y fuentes de información a consultar.</a:t>
            </a:r>
          </a:p>
        </p:txBody>
      </p:sp>
      <p:sp>
        <p:nvSpPr>
          <p:cNvPr id="4" name="Text Placeholder 3"/>
          <p:cNvSpPr>
            <a:spLocks noGrp="1"/>
          </p:cNvSpPr>
          <p:nvPr>
            <p:ph type="body" idx="10"/>
          </p:nvPr>
        </p:nvSpPr>
        <p:spPr>
          <a:xfrm>
            <a:off x="457200" y="2717230"/>
            <a:ext cx="4114800" cy="639762"/>
          </a:xfrm>
        </p:spPr>
        <p:txBody>
          <a:bodyPr/>
          <a:lstStyle/>
          <a:p>
            <a:pPr algn="ctr"/>
            <a:r>
              <a:rPr lang="es-419" dirty="0">
                <a:latin typeface="Arial" panose="020B0604020202020204" pitchFamily="34" charset="0"/>
                <a:cs typeface="Arial" panose="020B0604020202020204" pitchFamily="34" charset="0"/>
              </a:rPr>
              <a:t>Guía para la presentación de solicitudes de evaluación ante organismos acreditadores:</a:t>
            </a:r>
          </a:p>
        </p:txBody>
      </p:sp>
      <p:sp>
        <p:nvSpPr>
          <p:cNvPr id="5" name="Content Placeholder 4"/>
          <p:cNvSpPr>
            <a:spLocks noGrp="1"/>
          </p:cNvSpPr>
          <p:nvPr>
            <p:ph idx="11"/>
          </p:nvPr>
        </p:nvSpPr>
        <p:spPr>
          <a:xfrm>
            <a:off x="4849375" y="3446457"/>
            <a:ext cx="3971924" cy="2232248"/>
          </a:xfrm>
        </p:spPr>
        <p:txBody>
          <a:bodyPr/>
          <a:lstStyle/>
          <a:p>
            <a:pPr algn="ctr"/>
            <a:r>
              <a:rPr lang="es-419" sz="2000" dirty="0">
                <a:latin typeface="Arial" panose="020B0604020202020204" pitchFamily="34" charset="0"/>
                <a:cs typeface="Arial" panose="020B0604020202020204" pitchFamily="34" charset="0"/>
              </a:rPr>
              <a:t>Proponer los criterios de evaluación que pueden ser considerados como de aplicación común para los programas educativos ofrecidos por una misma IES en más de una sede, facilitando la construcción de informes de autoevaluación.</a:t>
            </a:r>
          </a:p>
        </p:txBody>
      </p:sp>
      <p:sp>
        <p:nvSpPr>
          <p:cNvPr id="6" name="Text Placeholder 5"/>
          <p:cNvSpPr>
            <a:spLocks noGrp="1"/>
          </p:cNvSpPr>
          <p:nvPr>
            <p:ph type="body" idx="12"/>
          </p:nvPr>
        </p:nvSpPr>
        <p:spPr>
          <a:xfrm>
            <a:off x="4876883" y="2633661"/>
            <a:ext cx="3985729" cy="639762"/>
          </a:xfrm>
        </p:spPr>
        <p:txBody>
          <a:bodyPr/>
          <a:lstStyle/>
          <a:p>
            <a:pPr algn="ctr"/>
            <a:r>
              <a:rPr lang="es-419" dirty="0">
                <a:latin typeface="Arial" panose="020B0604020202020204" pitchFamily="34" charset="0"/>
                <a:cs typeface="Arial" panose="020B0604020202020204" pitchFamily="34" charset="0"/>
              </a:rPr>
              <a:t>Estructura de criterios de evaluación transversales para programas académicos multi-sede:</a:t>
            </a:r>
          </a:p>
        </p:txBody>
      </p:sp>
    </p:spTree>
    <p:extLst>
      <p:ext uri="{BB962C8B-B14F-4D97-AF65-F5344CB8AC3E}">
        <p14:creationId xmlns:p14="http://schemas.microsoft.com/office/powerpoint/2010/main" val="163665899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Subtítulo"/>
          <p:cNvSpPr txBox="1">
            <a:spLocks/>
          </p:cNvSpPr>
          <p:nvPr/>
        </p:nvSpPr>
        <p:spPr bwMode="auto">
          <a:xfrm>
            <a:off x="460375" y="4665562"/>
            <a:ext cx="2262190" cy="469453"/>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defRPr/>
            </a:pPr>
            <a:r>
              <a:rPr lang="es-MX" dirty="0">
                <a:solidFill>
                  <a:schemeClr val="bg1"/>
                </a:solidFill>
                <a:latin typeface="Arial" pitchFamily="34" charset="0"/>
                <a:cs typeface="Arial" pitchFamily="34" charset="0"/>
              </a:rPr>
              <a:t>www.</a:t>
            </a:r>
            <a:r>
              <a:rPr kumimoji="0" lang="es-MX"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copaes.org.mx</a:t>
            </a:r>
          </a:p>
        </p:txBody>
      </p:sp>
      <p:pic>
        <p:nvPicPr>
          <p:cNvPr id="1027" name="Picture 3"/>
          <p:cNvPicPr>
            <a:picLocks noChangeAspect="1" noChangeArrowheads="1"/>
          </p:cNvPicPr>
          <p:nvPr/>
        </p:nvPicPr>
        <p:blipFill>
          <a:blip r:embed="rId3" cstate="print"/>
          <a:srcRect/>
          <a:stretch>
            <a:fillRect/>
          </a:stretch>
        </p:blipFill>
        <p:spPr bwMode="auto">
          <a:xfrm>
            <a:off x="683568" y="2752780"/>
            <a:ext cx="1904920" cy="17720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074" name="AutoShape 2"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76" name="AutoShape 4"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78" name="AutoShape 6"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80" name="AutoShape 8"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82" name="AutoShape 10"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084" name="AutoShape 12" descr="data:image/jpeg;base64,/9j/4AAQSkZJRgABAQAAAQABAAD/2wCEAAkGBxQPEBQQDxAWFBAQFxcWFRYVFBwUFxcYFBgWFhcXFBUYHCggGBoxGxcVIjEhJykrLi4uFx8zODMvNygtLisBCgoKDg0OGxAQGywmICQsLCwsLCw0LCwsLCwsLCwsLCwsLCwsLCwsLCwsLCwsLCwsLCwsLCwsLCwsLCwsLCwsLP/AABEIAN4A5AMBIgACEQEDEQH/xAAcAAEAAwEBAQEBAAAAAAAAAAAABQYHAQQDAgj/xABKEAABAwIDAgsCCwQKAQUAAAABAAIDBBEFEiEGMQcTIjJBUWFxgZGxUnIUFiMzNDVTc5KhskJiwdJDVIKTorPC0eHw8RUXNkRk/8QAGgEBAAMBAQEAAAAAAAAAAAAAAAECBAMFBv/EADARAAICAQMCAQsEAwAAAAAAAAABAhEDBBIxBSFRExQiMjNBQlNxgaEkNFLwI2HB/9oADAMBAAIRAxEAPwDcFX9qdrIMPb8oc0rhdsTece0+y3tKbZ7RjD6YyaGV/Jiael3Wf3RvPgsIrKl80jpZXF8jzdzjvJ/70Ltixbu74OOXLt7IseNcIFZUkhsnER+zFofF55R8LdyrU9S+Q3kke89bnFx/Mr5otiilwjG5N8nEXUViDiLqIDiLqIDiL2YZhktVIIqeMvedbDoHWSdAFJYzsfV0bOMmh+TG9zHB4b71t3equSTona6sgUXUViDiLqIDiKZwPZmprgXU8V2N0L3ENbfqBO89y8+NYHPRPDKmMsLuad7XW35XDQqu5XVk7XVkci6isQcRdRAcRdRAcBtuUlQbQVVObw1MjbdGYub+F1x+SjkUNJ8kptcGnbM8J9yI69oF9OOYNP7bOjvHktMgma9oexwc1wuCDcEHcQV/MquvBztaaSUU0zr00psL/wBG47iOppO/z61my4FVxNGPM+JG0ouXRZDUYZwk4qamve2/ydP8mzvGrz+K4/shVZfWql4yR7zve5zj/aJP8V8l6cVSo86Tt2ERFYqEREJCIiAIiIDT+BhzMtSNOOuwnryWNrdma/mFcqOsMr5aSqa0uN7C2j2Ho8lkvB9R1T6tktI3SM2kc7RmU72uPSbbgOwrV9p42hrZg8MmjN29bh1dq8jqDljflIvjlGvE/QMqx3Yephqnw08D5Yzyo3AaZTuDnHQEbl2Hg7r3b4Wt96Rv8CVo8u1ugyRcq2pJ0v02A6F4n7TzndlH9n/crhLreKKpdyrxQKPJwdV7d0THd0jf42Xkptiqx07IZKd8Ye6xeQC1o6SXAkbloTdp5x0tPe3/AGK91Ptad0kXi0/wP+6Q65ilz2HkoHqmc2ghipKVoz2DWDf3ud1km/5qF4WXNGHsEluOMjMneOfl7LX81L7OubPK+okcDKdGtvqxvd/381QuFWjqvhHHTNvTAZYi3Vrb7w/qcT/BddDJ5p+Ub7Phf33svkdQ7FEREXsmIIiISEREICIiEhcsuohBuuwGNfCaCN0jvlI7xvud5ZoD4tynzRZLgePPpYyxhsHOLvMNH8EWWWnbfY0rN2IVERajOEREAREQCyIiAKX2WwF+IVDYWaMGsj/Yb0nv6AFELZtg6AUGG/CHj5Scca7rsR8m3yt+IrjnyrHByZfHDcyRqamLDYW01MwAgaDqvvc89JJVbY2Spktq+R3X/wB0C+NRMZHF7zdzjcr2YJiAp5c5F2kZTbfY21Hkvic+q85zem6jZqs+eIYbJT24xtg7cQbheNTm0WNNqGtZGDlacxJ01taw81BrLqY445GsbtB0F6aGifO7LGLkanoA7yvMpbZ7FBTPdnBLXgA23i3/AJUYIwlkSm6RCPJV0klM8B3JdvBB9CrDhGLNqmGmqmhxeLajkvHUR1qJ2hxUVLm5AQ1gOp3kn+Cimkggg2I1BWqOo82zPyTuJN0ys7c7LnD5+Rc08tzG46kW3scesdHWFW1uOKUgxTDXMIHGgEt7JGbu6/o5Yd3719rpcyy41JGbLDa+wREWg5hERAEREAREQBERAEREAREQBERAF+443O0a0uP7oJ9FZNhNl/8A1GY8YSKeGxkI0LidzAejdqVqT8Tp6EcRBEORoWsAAHeekrLqNZjwL0mdYYtytmFcScwY4FpcQLEWOptuK3XahpZTRxMBtdosBfRrdN3gusq6bEBxU0QLt4DwL6dLHDcVIYxigpWtJaXZjbQ26LrztVqMeowNqVLxO+PHtvuULiXew78JTiXew78JVo+NzfsXeYT43N+xPmF895tpvm/gtS8Sr8S72HfhKcS72HfhKtHxub9ifMJ8bm/YnzCeb6b5v4FLxKvxLvYd+EpxLvYd+Eq0fG5v2J8wnxub9ifMJ5tpvm/gUvEq/Eu9h34SnEu9h34SrR8bm/YnzCfG5v2J8wnm2m+b+BS8T87GFw41rgQOSRcEdYP8Fj20FNkraiJoJyzSAAC55x3ALc8GxkVJcAwtygHU3vdfColpqBz3tjHGzOL3ZRd7i46lzjuC9/Q5senwXutePBWePcl3MElhcznsc2/tNI9V+FvMW0EFR8lNHZr9OWA5pv0HqWecIuyDaIiopxankNi3fxbjqLfun8l6Om1uPP6rOE8VK0UlERbDkEREAREQBERAEREAREQBERAbBwUDLh0jhzjJIfJrbKJJubnedVLcFv1ZJ95L+lqiF8j11+nH7mxeoj6Uzy17XDeHAjzVq21+bj94+iqcXOHePVWzbX5uP3j6LFpn+my/YsuGVFEReaVCIiAIiIAiIgLJsTz5PdHqVE45IXVMpPQ4jwGgUtsTz5PdHqVD4x9Il993qvSyv9FD6st8J41YNreXgjy7U5GHxD26qvqwbTfUcn3bP1tWjoj/AMz/AL7yvwsxZERfZmMIiIAiIgCIiAIiIAiIgCIiA2Dgt+rJPvJf0tUQpfgt+rJPvJf0tUQvkeve0X3Ni9RH6i5w7x6q2ba/Nx+8fRVOLnDvHqrZtr83H7x9Fh037bL9iy4ZUURF5xUIiIAiIgCIiAsmxPPk90epUPjH0iX33eqmNiefJ7o9SofGPpEvvu9V6WX9nD6st8J41YNpvqOT7tn62qvqwbTfUcn3bP1tXfontn9P+lfczFkRF9oYwiIgCIiAIiIAiIgCIiAIiIDYOCvXDJAN/GSfpaohRvBntO2jkdBO7LDOQQ47mP3a9QIsPAK+4lszxjuMgeAHa5Tu16WkdC+a6zpMmRqUFZrh3iqKvCLuaB0keoVr21+bj94+iYVs8IHcbO8Es1A3NHaSU21+bj94+iww008OkyOfazpVIqKIi8UoEREAREQBERAWTYrnye6PUqIxkWqJb+278ypfYrnye6PUqRxjBG1J4yN4DxyT0g5dLG24jcvZjp55tFHZymy9XEpSsG0+mBvv9mz83tX2otlDmvM8ZR0Nvr49CrHCjtKx7RQU7gQ0gylu4Zeawdeup7gtfSNHlhNykqKS9GLszdERfUmMIiIAiIgCIiAIiIAiIgCIiAKVw3aSrpm5IKl7WDc3RzR3BwNvBRSKGk+Qm0S9Vj9TVPY2oqHvbnbyTYN3j9loAWv7afNx+8fRYSDbUb1uWEV0eL0TbOAlaBnHSyQDXT2T6Fed1PA8mFxiaMLu0yrIpt2y84OmQjrzf8KJqqcxPdG62Zuhtr2r4rJp8mNXONHSqPkiKUo8ClmYJGZcrr2u6x0NupVx4p5HUFYoi0UvPs7Mxpe7LZoJPK6vBRCZMU8bqaoVQRfqNmYho3uIA8dFMfFef9z8X/CnHgyZPUVhKz1bFc+T3R6lZvjeMT0uIVZp53x3nkuGnQ8o72m4PktUZxWFUz5p3i+8/vEXysYOkrDa6qM0skrudK5zz3uJK+x6Tp5Y8NTRTM6SRJ121lbO3JJVPLTvAsy/fkAuoUBEXrJJcGZtvkIiKQEREAREQBERAEREAREQBERAEREAXpoK6SneJIJHRvHS028D1jvXmRAarwa7TVNZUSR1EudjI8w5LQb5gL3AX02g+lS94/SFB8Dv0yX7r/UFObQfSpe8fpC+a68koKvE1wdw7kerWyqdDhMksZs+OKVzTa9i3MRoVVFZan6ln+5m/wBS87o3t/sWXDO7MYnJV4Tx87s0jhMCQAOa97RoOwBVlTewX1IO6f8AzJFCLp1ztlX3I+FH2o/nWe+31ClOE3H56FsBppMnGF4dyQ6+UNtvGm8qLo/nWe+31C7w0c2l96T0YtHQVe6/EiTqDozzFMWmq3Z6iV0hG650Hc0aBeJEX1SVGRuwiIgCIiAIiIAiIgCIiAIiIAiIgCIiAIiIAiIgLPwd4u2krmmQ2jlBjcToBmsWk9lwPNaTtNgz3PM0TcwdbMBqbjS4HSsPVw2d4QqikaIpAJ4m6DOSHgdQf0jvCwa7RLUxpnbHkSVMs1LhU0rsojcOsuaWgd5K9vCBXMosN+Ctd8pMBG0dNrgvdbqtceKhKzhXeW2hpQ1/W9+YDwAF/NUPFcTlqpTNO8vefIDqaOgdiy6Dpa08txaWSKVRNJ4JsUZJTyUTyA5hc5ovzmSc63cb394L64hg0sLiAxzm9DmgnTttuKyukqnwvbJE8skYbtc02IV+w7hUla0NqKdsjh+0x2S/eCDqr6/pq1Pf3iGRVUix4Bgj3SNkkaWsYQeULEkbrDqVS4WcXbPUsgjNxTA5iN2d9rjwAHmuY3wlzztLIIxA12hdfM/wOgb5KjuNzcm5OpJ1Jv1ldNBoFpkRkyKqRxERekcAiIgCIiAIiIAiIgCIiAIiIAi9+D4PNWScXTxl7uk7mtHW524BXODgpmLQX1MbXdIDC4DxuPRUlkjHllowlLhGeotG/wDaeT+ts/uz/Mq1tfsq7DTGHSiTjQ46NLbZcvWT1qI5YydJkvHJK2ivIvRQUUlRI2KFhfI/QAep6h2rQcO4KXFoNRU5XH9mNma3ZmJ18lMskY8kRg5cGbIr1j/BpNTsMlPJx7W6luXK+3YLkO7lRSpjNS4IlFx5CK6bOcHz66mZUtqGsEmbklhJGVxbvv2KSPBPJ/W2f3Z/mVXlgnVllik+9GcorBtFsdU0AzyND4vtI9Wj3ha7fTtVfV00+6KNNchFfsP4MZJoY5hVMAlY19jGTbMAbXzdq9B4J5P62z+7P8y5+Wh4nTyUvAzlFNbSbLz4e4cc0FjtGyN1aew9R7CoVdE01aObTXIRXXZ3g5nqWCSd3ERu1aC3M8jry6ZfHyUxV8FFm/I1ZLugPj0Pi06Lm80E6susUmrozJF7sYwmWjlMVQzK8ajpDh1tPSF7NlNnziMzoWyCMtYX3Lc24gWsCOtX3KrK7XdEKikdo8JNDUPp3PDzGAcwFr5mh2496uNNwWySMa8VbBnaHW4s6Zhf2lDyRStkqEm6RnqLRJOCiW3JqoyeosI/O5VQx7Z+ehdlqI7A8141Y7ud19h1SOSMuyYeOS5RFIiK5UIiIBdcKJdCDaYHR4HhYflBlIBPRnleNxPUPQLOarbmukcXfCnMv+yxrWtHdoStD2ypDiWFRy03KIDJmtG9wDSHNHbqdOxYye3eFnwpO2+TRlbVJcFw2a2qrJa2njkq3uY+VjXNOWxBOoOimuGjn0vdL6sVL2R+n0v30f6grpw08+l7pfViNJZVRCbeN2ezgromQUctc8auLhfqji328b+QVKx7bGqq5C7jnxx35EcbiwAdF7HlHtKvOyX/AMfl9yp9XrJQpxxTlJsTbUUkaNwb7XzOqG0lTIZGS3yOcbua4C9s28ggHeovhTwltPWiSMANqW5yB7YNn+eh8SorYX6ypfvP9LlaeGf56m9yT9TUqsqr3i7x9/cU+h2lq4IxFDUvZG29mi1hckneOslegbZVw/8AuSf4f5VA3S667Y+By3M2HYHas4i2Slq2tdK1t72sJGHQ5m9eo81m21uFCjrJYG8xpuz3XjM3yvbwVt4IcHeZn1jmkRBhYwnTOXEE26wAN/aq/wAI1Y2bEZiw3DMsdx1sFj+dx4LjDtkaXB2l3gmzyQbWVsbWsZVyNYwANAy2AAsAOSvoNs64a/DJP8P8qvOD0uDGniMxp+NMbM95LHNlGa+u+91LUGB4RO60EdPI4a2a/MfK6h5I/wAQoS/kfhtQcSwR0lS0BzonuJtYZo75Xjq1aD4qhcGWENq60GQXZA3jCDuLrgMv46+Ct/Cjiz6WmbSwxZYpxlLxYNDW742gbjb8lW+CSvbFWuicbcfHZvvMOYDyzeSiN+TbRMq3pMmuEnbGWCX4HSvyFoBleOddwuGtPRoQSe0KmYXtjWU8geKh8gvymSOL2uHSNd3eFN8KuByR1TqwNJhmDczhqGOa0Ns7qBAFj3ql0VK+eRsULC+R5sGt1P8AwO1XxxhsKZJS3Gv7Y08eJ4UKpjeUxnHM6xYcthPdfxAVU4H/AKc/7l36mK34u0Ybghhe4F4i4odr5NDbs1J7gqhwP/Tn/cu/Uxc4+zl4HSXrojeEz6zn7o/8tq8ce19a0BrauQBoAA5OgGg6F7OEz60n7o/8tqq913gk4qzjNtSdFhh22rmuDvhbzbocGkeIstLwLEI8coHxzsAeORIB0Otdr2dXX5rE7rYOCzCn0lLJPOCzjyHAO0IYwGziOi9ye6y55oxStcl8Mm3T4MkqYDE98budG4tPe0kH0XzXpxWqE1RLKN0sj3juc4kLyruuDi+TqLiKQerFaYwzyxHfHI9vk42/JeVXnhZwQw1Qqmj5Op5x6BI0AHzaAfAqiqsJbopkzjtdFu2K22fh/wAlI0yUxN8oPKYTvLL7x2K7P2pwif5SUR5zv4ynJd4nKVjaKksMW7LxytKi1VeIUzcYZUQFraRksTgWsLQA1rcxDbX3g9C93Cfj0Fa6A00ucRh+bkubbMWW5wHUVR0U+TVp+BXe6a8TRdndpaaHB5KWSa07mzgMyuOry7LqBbpHSs6CIrRio3/siU7oltk6xkFdBNK7LHG+7jYmwykbhqp/hOx2CtkgdTSZxG14dyXNsSW25wHUVSkUOCctxKnUaNJ2OxXC46KNlYIvhAz580JedXuLbuDTfkkKaGPYKNQIbj/85/kWOIqPCm7tllmaVUabtLwltMZhw9hBItxrhlDRu+TZ19p3LMyek7yuIrwgo8FJzcuQv3BK6Nwexxa9hBa4aEEbiF+EVytmmbS7V0tdhfFySj4XlY7JkdpI22axtb2unpWbRSFjg9hLXNIII0II1BC/CXVIwUVSLSm5dzVNn+E2NzBHXsLX2sXtbmY7tc0ag+YUnLt5htO0ug5Tj+zFCWk95IAWMIqPBE6LNIn9rdqZcSkBeMkTOZGDcC/7Tj0uXt4N8Yho6t8lTJkYYi0GxOpc02s0HqKqaK7gtu0pve7cT23eIR1VdLNA/PG8MyusRezADoRfeFfqLGsGEbA8Q5w1odenJ1sL65OtZGih400lfBKyU2zZG7S4PEc7BFmbuy05v4chVXbThANYw09M10cDue53PeOqw5rfzKoqKI4Yp2TLLJqjqLi/UcZe4NYC5ziA0DeSdAB4rqci4bHbLGsgdLbQSFo8GtPqSuLVdlsHFFSRQftNF3nre45nfmbdwCLFLM77GtYex6cbwqOsgfBMLsePFpG5zeogrBtpdnpcPl4uYXaeZIOa8dnUesdC/oey82IUEdRGYp42vjdva4X8R1HtVMeVw+hfJiUj+akWoY3wVtuX0c+Ub8koLgO5418we9Z/i2DyUri2QtJHskn1AW2OSMuDJKDjyR6LiK5Q6i4iA6i4iA6i4iA6i4iA6i4iA6i4iA6i4iA6i4iA6i4iA6i6xtzYK3YDwfzVYDuOjYw9PKc78NgPzVZSUeSVFvgqA106StX4N9ijCRWVbbS/0UZ3sv8AtuHQ624dHfun9mdhqahIeAZZh/SP6Pcbub69qtFllyZr7I1Y8Nd2EXUWc0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 name="Subtitle 2"/>
          <p:cNvSpPr>
            <a:spLocks noGrp="1"/>
          </p:cNvSpPr>
          <p:nvPr>
            <p:ph type="subTitle" idx="1"/>
          </p:nvPr>
        </p:nvSpPr>
        <p:spPr>
          <a:xfrm>
            <a:off x="3207380" y="3501008"/>
            <a:ext cx="5829296" cy="928694"/>
          </a:xfrm>
        </p:spPr>
        <p:txBody>
          <a:bodyPr>
            <a:normAutofit lnSpcReduction="10000"/>
          </a:bodyPr>
          <a:lstStyle/>
          <a:p>
            <a:r>
              <a:rPr lang="es-MX" sz="2800" dirty="0"/>
              <a:t>Juan Carlos del Castillo </a:t>
            </a:r>
          </a:p>
          <a:p>
            <a:r>
              <a:rPr lang="es-MX" dirty="0"/>
              <a:t>Director Técnico</a:t>
            </a:r>
          </a:p>
        </p:txBody>
      </p:sp>
    </p:spTree>
    <p:extLst>
      <p:ext uri="{BB962C8B-B14F-4D97-AF65-F5344CB8AC3E}">
        <p14:creationId xmlns:p14="http://schemas.microsoft.com/office/powerpoint/2010/main" val="9045414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7196"/>
            <a:ext cx="4829180" cy="827998"/>
          </a:xfrm>
        </p:spPr>
        <p:txBody>
          <a:bodyPr/>
          <a:lstStyle/>
          <a:p>
            <a:r>
              <a:rPr lang="es-MX" sz="2800" dirty="0">
                <a:cs typeface="Arial" pitchFamily="34" charset="0"/>
              </a:rPr>
              <a:t>Estado actual del</a:t>
            </a:r>
            <a:br>
              <a:rPr lang="es-MX" sz="2800" dirty="0">
                <a:cs typeface="Arial" pitchFamily="34" charset="0"/>
              </a:rPr>
            </a:br>
            <a:r>
              <a:rPr lang="es-MX" sz="2800" dirty="0">
                <a:cs typeface="Arial" pitchFamily="34" charset="0"/>
              </a:rPr>
              <a:t>Marco de Referencia 3.0:</a:t>
            </a:r>
            <a:endParaRPr lang="es-ES" sz="2800" dirty="0">
              <a:cs typeface="Arial" pitchFamily="34" charset="0"/>
            </a:endParaRPr>
          </a:p>
        </p:txBody>
      </p:sp>
      <p:graphicFrame>
        <p:nvGraphicFramePr>
          <p:cNvPr id="3" name="Tabla 2"/>
          <p:cNvGraphicFramePr>
            <a:graphicFrameLocks noGrp="1"/>
          </p:cNvGraphicFramePr>
          <p:nvPr>
            <p:extLst/>
          </p:nvPr>
        </p:nvGraphicFramePr>
        <p:xfrm>
          <a:off x="395535" y="1700808"/>
          <a:ext cx="8280920" cy="4754880"/>
        </p:xfrm>
        <a:graphic>
          <a:graphicData uri="http://schemas.openxmlformats.org/drawingml/2006/table">
            <a:tbl>
              <a:tblPr firstRow="1" bandRow="1">
                <a:tableStyleId>{0E3FDE45-AF77-4B5C-9715-49D594BDF05E}</a:tableStyleId>
              </a:tblPr>
              <a:tblGrid>
                <a:gridCol w="439248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792087">
                  <a:extLst>
                    <a:ext uri="{9D8B030D-6E8A-4147-A177-3AD203B41FA5}">
                      <a16:colId xmlns:a16="http://schemas.microsoft.com/office/drawing/2014/main" val="20004"/>
                    </a:ext>
                  </a:extLst>
                </a:gridCol>
              </a:tblGrid>
              <a:tr h="370840">
                <a:tc>
                  <a:txBody>
                    <a:bodyPr/>
                    <a:lstStyle/>
                    <a:p>
                      <a:pPr algn="ctr"/>
                      <a:r>
                        <a:rPr lang="es-ES" sz="2000" dirty="0"/>
                        <a:t>Categoría</a:t>
                      </a:r>
                    </a:p>
                  </a:txBody>
                  <a:tcPr/>
                </a:tc>
                <a:tc>
                  <a:txBody>
                    <a:bodyPr/>
                    <a:lstStyle/>
                    <a:p>
                      <a:pPr algn="ctr"/>
                      <a:r>
                        <a:rPr lang="es-ES" sz="2000" dirty="0"/>
                        <a:t>Indicador</a:t>
                      </a:r>
                    </a:p>
                  </a:txBody>
                  <a:tcPr/>
                </a:tc>
                <a:tc>
                  <a:txBody>
                    <a:bodyPr/>
                    <a:lstStyle/>
                    <a:p>
                      <a:pPr algn="ctr"/>
                      <a:r>
                        <a:rPr lang="es-ES" sz="2000" dirty="0"/>
                        <a:t>I</a:t>
                      </a:r>
                    </a:p>
                  </a:txBody>
                  <a:tcPr/>
                </a:tc>
                <a:tc>
                  <a:txBody>
                    <a:bodyPr/>
                    <a:lstStyle/>
                    <a:p>
                      <a:pPr algn="ctr"/>
                      <a:r>
                        <a:rPr lang="es-ES" sz="2000" dirty="0"/>
                        <a:t>P</a:t>
                      </a:r>
                    </a:p>
                  </a:txBody>
                  <a:tcPr/>
                </a:tc>
                <a:tc>
                  <a:txBody>
                    <a:bodyPr/>
                    <a:lstStyle/>
                    <a:p>
                      <a:pPr algn="ctr"/>
                      <a:r>
                        <a:rPr lang="es-ES" sz="2000" dirty="0"/>
                        <a:t>R</a:t>
                      </a:r>
                    </a:p>
                  </a:txBody>
                  <a:tcPr/>
                </a:tc>
                <a:extLst>
                  <a:ext uri="{0D108BD9-81ED-4DB2-BD59-A6C34878D82A}">
                    <a16:rowId xmlns:a16="http://schemas.microsoft.com/office/drawing/2014/main" val="10000"/>
                  </a:ext>
                </a:extLst>
              </a:tr>
              <a:tr h="370840">
                <a:tc>
                  <a:txBody>
                    <a:bodyPr/>
                    <a:lstStyle/>
                    <a:p>
                      <a:r>
                        <a:rPr lang="es-ES" sz="2000" dirty="0"/>
                        <a:t>1. Personal académico</a:t>
                      </a:r>
                    </a:p>
                  </a:txBody>
                  <a:tcPr/>
                </a:tc>
                <a:tc>
                  <a:txBody>
                    <a:bodyPr/>
                    <a:lstStyle/>
                    <a:p>
                      <a:pPr algn="ctr"/>
                      <a:r>
                        <a:rPr lang="es-ES" sz="2000" dirty="0"/>
                        <a:t>8</a:t>
                      </a:r>
                    </a:p>
                  </a:txBody>
                  <a:tcPr/>
                </a:tc>
                <a:tc>
                  <a:txBody>
                    <a:bodyPr/>
                    <a:lstStyle/>
                    <a:p>
                      <a:pPr algn="ctr"/>
                      <a:r>
                        <a:rPr lang="es-ES" sz="2000" dirty="0"/>
                        <a:t>6</a:t>
                      </a:r>
                    </a:p>
                  </a:txBody>
                  <a:tcPr/>
                </a:tc>
                <a:tc>
                  <a:txBody>
                    <a:bodyPr/>
                    <a:lstStyle/>
                    <a:p>
                      <a:pPr algn="ctr"/>
                      <a:r>
                        <a:rPr lang="es-ES" sz="2000" dirty="0"/>
                        <a:t>7</a:t>
                      </a:r>
                    </a:p>
                  </a:txBody>
                  <a:tcPr/>
                </a:tc>
                <a:tc>
                  <a:txBody>
                    <a:bodyPr/>
                    <a:lstStyle/>
                    <a:p>
                      <a:pPr algn="ctr"/>
                      <a:r>
                        <a:rPr lang="es-ES" sz="2000" dirty="0"/>
                        <a:t>1</a:t>
                      </a:r>
                    </a:p>
                  </a:txBody>
                  <a:tcPr/>
                </a:tc>
                <a:extLst>
                  <a:ext uri="{0D108BD9-81ED-4DB2-BD59-A6C34878D82A}">
                    <a16:rowId xmlns:a16="http://schemas.microsoft.com/office/drawing/2014/main" val="10001"/>
                  </a:ext>
                </a:extLst>
              </a:tr>
              <a:tr h="370840">
                <a:tc>
                  <a:txBody>
                    <a:bodyPr/>
                    <a:lstStyle/>
                    <a:p>
                      <a:r>
                        <a:rPr lang="es-ES" sz="2000" dirty="0"/>
                        <a:t>2. Estudiantes</a:t>
                      </a:r>
                    </a:p>
                  </a:txBody>
                  <a:tcPr/>
                </a:tc>
                <a:tc>
                  <a:txBody>
                    <a:bodyPr/>
                    <a:lstStyle/>
                    <a:p>
                      <a:pPr algn="ctr"/>
                      <a:r>
                        <a:rPr lang="es-ES" sz="2000" dirty="0"/>
                        <a:t>6</a:t>
                      </a:r>
                    </a:p>
                  </a:txBody>
                  <a:tcPr/>
                </a:tc>
                <a:tc>
                  <a:txBody>
                    <a:bodyPr/>
                    <a:lstStyle/>
                    <a:p>
                      <a:pPr algn="ctr"/>
                      <a:r>
                        <a:rPr lang="es-ES" sz="2000" dirty="0"/>
                        <a:t>2</a:t>
                      </a:r>
                    </a:p>
                  </a:txBody>
                  <a:tcPr/>
                </a:tc>
                <a:tc>
                  <a:txBody>
                    <a:bodyPr/>
                    <a:lstStyle/>
                    <a:p>
                      <a:pPr algn="ctr"/>
                      <a:r>
                        <a:rPr lang="es-ES" sz="2000" dirty="0"/>
                        <a:t>5</a:t>
                      </a:r>
                    </a:p>
                  </a:txBody>
                  <a:tcPr/>
                </a:tc>
                <a:tc>
                  <a:txBody>
                    <a:bodyPr/>
                    <a:lstStyle/>
                    <a:p>
                      <a:pPr algn="ctr"/>
                      <a:r>
                        <a:rPr lang="es-ES" sz="2000" dirty="0"/>
                        <a:t>2</a:t>
                      </a:r>
                    </a:p>
                  </a:txBody>
                  <a:tcPr/>
                </a:tc>
                <a:extLst>
                  <a:ext uri="{0D108BD9-81ED-4DB2-BD59-A6C34878D82A}">
                    <a16:rowId xmlns:a16="http://schemas.microsoft.com/office/drawing/2014/main" val="10002"/>
                  </a:ext>
                </a:extLst>
              </a:tr>
              <a:tr h="370840">
                <a:tc>
                  <a:txBody>
                    <a:bodyPr/>
                    <a:lstStyle/>
                    <a:p>
                      <a:r>
                        <a:rPr lang="es-ES" sz="2000" dirty="0"/>
                        <a:t>3. Plan de estudios</a:t>
                      </a:r>
                    </a:p>
                  </a:txBody>
                  <a:tcPr/>
                </a:tc>
                <a:tc>
                  <a:txBody>
                    <a:bodyPr/>
                    <a:lstStyle/>
                    <a:p>
                      <a:pPr algn="ctr"/>
                      <a:r>
                        <a:rPr lang="es-ES" sz="2000" dirty="0"/>
                        <a:t>8</a:t>
                      </a:r>
                    </a:p>
                  </a:txBody>
                  <a:tcPr/>
                </a:tc>
                <a:tc>
                  <a:txBody>
                    <a:bodyPr/>
                    <a:lstStyle/>
                    <a:p>
                      <a:pPr algn="ctr"/>
                      <a:r>
                        <a:rPr lang="es-ES" sz="2000" dirty="0"/>
                        <a:t>7</a:t>
                      </a:r>
                    </a:p>
                  </a:txBody>
                  <a:tcPr/>
                </a:tc>
                <a:tc>
                  <a:txBody>
                    <a:bodyPr/>
                    <a:lstStyle/>
                    <a:p>
                      <a:pPr algn="ctr"/>
                      <a:r>
                        <a:rPr lang="es-ES" sz="2000" dirty="0"/>
                        <a:t>5</a:t>
                      </a:r>
                    </a:p>
                  </a:txBody>
                  <a:tcPr/>
                </a:tc>
                <a:tc>
                  <a:txBody>
                    <a:bodyPr/>
                    <a:lstStyle/>
                    <a:p>
                      <a:pPr algn="ctr"/>
                      <a:r>
                        <a:rPr lang="es-ES" sz="2000" dirty="0"/>
                        <a:t>1</a:t>
                      </a:r>
                    </a:p>
                  </a:txBody>
                  <a:tcPr/>
                </a:tc>
                <a:extLst>
                  <a:ext uri="{0D108BD9-81ED-4DB2-BD59-A6C34878D82A}">
                    <a16:rowId xmlns:a16="http://schemas.microsoft.com/office/drawing/2014/main" val="10003"/>
                  </a:ext>
                </a:extLst>
              </a:tr>
              <a:tr h="370840">
                <a:tc>
                  <a:txBody>
                    <a:bodyPr/>
                    <a:lstStyle/>
                    <a:p>
                      <a:r>
                        <a:rPr lang="es-ES" sz="2000" dirty="0"/>
                        <a:t>4. Evaluación del aprendizaje</a:t>
                      </a:r>
                    </a:p>
                  </a:txBody>
                  <a:tcPr/>
                </a:tc>
                <a:tc>
                  <a:txBody>
                    <a:bodyPr/>
                    <a:lstStyle/>
                    <a:p>
                      <a:pPr algn="ctr"/>
                      <a:r>
                        <a:rPr lang="es-ES" sz="2000" dirty="0"/>
                        <a:t>2</a:t>
                      </a:r>
                    </a:p>
                  </a:txBody>
                  <a:tcPr/>
                </a:tc>
                <a:tc>
                  <a:txBody>
                    <a:bodyPr/>
                    <a:lstStyle/>
                    <a:p>
                      <a:pPr algn="ctr"/>
                      <a:r>
                        <a:rPr lang="es-ES" sz="2000" dirty="0"/>
                        <a:t>1</a:t>
                      </a:r>
                    </a:p>
                  </a:txBody>
                  <a:tcPr/>
                </a:tc>
                <a:tc>
                  <a:txBody>
                    <a:bodyPr/>
                    <a:lstStyle/>
                    <a:p>
                      <a:pPr algn="ctr"/>
                      <a:r>
                        <a:rPr lang="es-ES" sz="2000" dirty="0"/>
                        <a:t>2</a:t>
                      </a:r>
                    </a:p>
                  </a:txBody>
                  <a:tcPr/>
                </a:tc>
                <a:tc>
                  <a:txBody>
                    <a:bodyPr/>
                    <a:lstStyle/>
                    <a:p>
                      <a:pPr algn="ctr"/>
                      <a:r>
                        <a:rPr lang="es-ES" sz="2000" dirty="0"/>
                        <a:t>1</a:t>
                      </a:r>
                    </a:p>
                  </a:txBody>
                  <a:tcPr/>
                </a:tc>
                <a:extLst>
                  <a:ext uri="{0D108BD9-81ED-4DB2-BD59-A6C34878D82A}">
                    <a16:rowId xmlns:a16="http://schemas.microsoft.com/office/drawing/2014/main" val="10004"/>
                  </a:ext>
                </a:extLst>
              </a:tr>
              <a:tr h="370840">
                <a:tc>
                  <a:txBody>
                    <a:bodyPr/>
                    <a:lstStyle/>
                    <a:p>
                      <a:r>
                        <a:rPr lang="es-ES" sz="2000" dirty="0"/>
                        <a:t>5. Formación integral</a:t>
                      </a:r>
                    </a:p>
                  </a:txBody>
                  <a:tcPr/>
                </a:tc>
                <a:tc>
                  <a:txBody>
                    <a:bodyPr/>
                    <a:lstStyle/>
                    <a:p>
                      <a:pPr algn="ctr"/>
                      <a:r>
                        <a:rPr lang="es-ES" sz="2000" dirty="0"/>
                        <a:t>7</a:t>
                      </a:r>
                    </a:p>
                  </a:txBody>
                  <a:tcPr/>
                </a:tc>
                <a:tc>
                  <a:txBody>
                    <a:bodyPr/>
                    <a:lstStyle/>
                    <a:p>
                      <a:pPr algn="ctr"/>
                      <a:r>
                        <a:rPr lang="es-ES" sz="2000" dirty="0"/>
                        <a:t>4</a:t>
                      </a:r>
                    </a:p>
                  </a:txBody>
                  <a:tcPr/>
                </a:tc>
                <a:tc>
                  <a:txBody>
                    <a:bodyPr/>
                    <a:lstStyle/>
                    <a:p>
                      <a:pPr algn="ctr"/>
                      <a:r>
                        <a:rPr lang="es-ES" sz="2000" dirty="0"/>
                        <a:t>6</a:t>
                      </a:r>
                    </a:p>
                  </a:txBody>
                  <a:tcPr/>
                </a:tc>
                <a:tc>
                  <a:txBody>
                    <a:bodyPr/>
                    <a:lstStyle/>
                    <a:p>
                      <a:pPr algn="ctr"/>
                      <a:r>
                        <a:rPr lang="es-ES" sz="2000" dirty="0"/>
                        <a:t>0</a:t>
                      </a:r>
                    </a:p>
                  </a:txBody>
                  <a:tcPr/>
                </a:tc>
                <a:extLst>
                  <a:ext uri="{0D108BD9-81ED-4DB2-BD59-A6C34878D82A}">
                    <a16:rowId xmlns:a16="http://schemas.microsoft.com/office/drawing/2014/main" val="10005"/>
                  </a:ext>
                </a:extLst>
              </a:tr>
              <a:tr h="370840">
                <a:tc>
                  <a:txBody>
                    <a:bodyPr/>
                    <a:lstStyle/>
                    <a:p>
                      <a:r>
                        <a:rPr lang="es-ES" sz="2000" dirty="0"/>
                        <a:t>6. </a:t>
                      </a:r>
                      <a:r>
                        <a:rPr lang="es-ES" sz="2000" dirty="0" err="1"/>
                        <a:t>Serv</a:t>
                      </a:r>
                      <a:r>
                        <a:rPr lang="es-ES" sz="2000" dirty="0"/>
                        <a:t>. de apoyo al aprendizaje </a:t>
                      </a:r>
                    </a:p>
                  </a:txBody>
                  <a:tcPr/>
                </a:tc>
                <a:tc>
                  <a:txBody>
                    <a:bodyPr/>
                    <a:lstStyle/>
                    <a:p>
                      <a:pPr algn="ctr"/>
                      <a:r>
                        <a:rPr lang="es-ES" sz="2000" dirty="0"/>
                        <a:t>3</a:t>
                      </a:r>
                    </a:p>
                  </a:txBody>
                  <a:tcPr/>
                </a:tc>
                <a:tc>
                  <a:txBody>
                    <a:bodyPr/>
                    <a:lstStyle/>
                    <a:p>
                      <a:pPr algn="ctr"/>
                      <a:r>
                        <a:rPr lang="es-ES" sz="2000" dirty="0"/>
                        <a:t>1</a:t>
                      </a:r>
                    </a:p>
                  </a:txBody>
                  <a:tcPr/>
                </a:tc>
                <a:tc>
                  <a:txBody>
                    <a:bodyPr/>
                    <a:lstStyle/>
                    <a:p>
                      <a:pPr algn="ctr"/>
                      <a:r>
                        <a:rPr lang="es-ES" sz="2000" dirty="0"/>
                        <a:t>2</a:t>
                      </a:r>
                    </a:p>
                  </a:txBody>
                  <a:tcPr/>
                </a:tc>
                <a:tc>
                  <a:txBody>
                    <a:bodyPr/>
                    <a:lstStyle/>
                    <a:p>
                      <a:pPr algn="ctr"/>
                      <a:r>
                        <a:rPr lang="es-ES" sz="2000" dirty="0"/>
                        <a:t>2</a:t>
                      </a:r>
                    </a:p>
                  </a:txBody>
                  <a:tcPr/>
                </a:tc>
                <a:extLst>
                  <a:ext uri="{0D108BD9-81ED-4DB2-BD59-A6C34878D82A}">
                    <a16:rowId xmlns:a16="http://schemas.microsoft.com/office/drawing/2014/main" val="10006"/>
                  </a:ext>
                </a:extLst>
              </a:tr>
              <a:tr h="370840">
                <a:tc>
                  <a:txBody>
                    <a:bodyPr/>
                    <a:lstStyle/>
                    <a:p>
                      <a:r>
                        <a:rPr lang="es-ES" sz="2000" dirty="0"/>
                        <a:t>7. Vinculación - Extensión</a:t>
                      </a:r>
                    </a:p>
                  </a:txBody>
                  <a:tcPr/>
                </a:tc>
                <a:tc>
                  <a:txBody>
                    <a:bodyPr/>
                    <a:lstStyle/>
                    <a:p>
                      <a:pPr algn="ctr"/>
                      <a:r>
                        <a:rPr lang="es-ES" sz="2000" dirty="0"/>
                        <a:t>6</a:t>
                      </a:r>
                    </a:p>
                  </a:txBody>
                  <a:tcPr/>
                </a:tc>
                <a:tc>
                  <a:txBody>
                    <a:bodyPr/>
                    <a:lstStyle/>
                    <a:p>
                      <a:pPr algn="ctr"/>
                      <a:r>
                        <a:rPr lang="es-ES" sz="2000" dirty="0"/>
                        <a:t>4</a:t>
                      </a:r>
                    </a:p>
                  </a:txBody>
                  <a:tcPr/>
                </a:tc>
                <a:tc>
                  <a:txBody>
                    <a:bodyPr/>
                    <a:lstStyle/>
                    <a:p>
                      <a:pPr algn="ctr"/>
                      <a:r>
                        <a:rPr lang="es-ES" sz="2000" dirty="0"/>
                        <a:t>6</a:t>
                      </a:r>
                    </a:p>
                  </a:txBody>
                  <a:tcPr/>
                </a:tc>
                <a:tc>
                  <a:txBody>
                    <a:bodyPr/>
                    <a:lstStyle/>
                    <a:p>
                      <a:pPr algn="ctr"/>
                      <a:r>
                        <a:rPr lang="es-ES" sz="2000" dirty="0"/>
                        <a:t>4</a:t>
                      </a:r>
                    </a:p>
                  </a:txBody>
                  <a:tcPr/>
                </a:tc>
                <a:extLst>
                  <a:ext uri="{0D108BD9-81ED-4DB2-BD59-A6C34878D82A}">
                    <a16:rowId xmlns:a16="http://schemas.microsoft.com/office/drawing/2014/main" val="10007"/>
                  </a:ext>
                </a:extLst>
              </a:tr>
              <a:tr h="370840">
                <a:tc>
                  <a:txBody>
                    <a:bodyPr/>
                    <a:lstStyle/>
                    <a:p>
                      <a:r>
                        <a:rPr lang="es-ES" sz="2000" dirty="0"/>
                        <a:t>8. Investigación</a:t>
                      </a:r>
                    </a:p>
                  </a:txBody>
                  <a:tcPr/>
                </a:tc>
                <a:tc>
                  <a:txBody>
                    <a:bodyPr/>
                    <a:lstStyle/>
                    <a:p>
                      <a:pPr algn="ctr"/>
                      <a:r>
                        <a:rPr lang="es-ES" sz="2000" dirty="0"/>
                        <a:t>4</a:t>
                      </a:r>
                    </a:p>
                  </a:txBody>
                  <a:tcPr/>
                </a:tc>
                <a:tc>
                  <a:txBody>
                    <a:bodyPr/>
                    <a:lstStyle/>
                    <a:p>
                      <a:pPr algn="ctr"/>
                      <a:r>
                        <a:rPr lang="es-ES" sz="2000" dirty="0"/>
                        <a:t>2</a:t>
                      </a:r>
                    </a:p>
                  </a:txBody>
                  <a:tcPr/>
                </a:tc>
                <a:tc>
                  <a:txBody>
                    <a:bodyPr/>
                    <a:lstStyle/>
                    <a:p>
                      <a:pPr algn="ctr"/>
                      <a:r>
                        <a:rPr lang="es-ES" sz="2000" dirty="0"/>
                        <a:t>3</a:t>
                      </a:r>
                    </a:p>
                  </a:txBody>
                  <a:tcPr/>
                </a:tc>
                <a:tc>
                  <a:txBody>
                    <a:bodyPr/>
                    <a:lstStyle/>
                    <a:p>
                      <a:pPr algn="ctr"/>
                      <a:r>
                        <a:rPr lang="es-ES" sz="2000" dirty="0"/>
                        <a:t>3</a:t>
                      </a:r>
                    </a:p>
                  </a:txBody>
                  <a:tcPr/>
                </a:tc>
                <a:extLst>
                  <a:ext uri="{0D108BD9-81ED-4DB2-BD59-A6C34878D82A}">
                    <a16:rowId xmlns:a16="http://schemas.microsoft.com/office/drawing/2014/main" val="10008"/>
                  </a:ext>
                </a:extLst>
              </a:tr>
              <a:tr h="370840">
                <a:tc>
                  <a:txBody>
                    <a:bodyPr/>
                    <a:lstStyle/>
                    <a:p>
                      <a:r>
                        <a:rPr lang="es-ES" sz="2000" dirty="0"/>
                        <a:t>9. Infraestructura y equipamiento</a:t>
                      </a:r>
                    </a:p>
                  </a:txBody>
                  <a:tcPr/>
                </a:tc>
                <a:tc>
                  <a:txBody>
                    <a:bodyPr/>
                    <a:lstStyle/>
                    <a:p>
                      <a:pPr algn="ctr"/>
                      <a:r>
                        <a:rPr lang="es-ES" sz="2000" dirty="0"/>
                        <a:t>2</a:t>
                      </a:r>
                    </a:p>
                  </a:txBody>
                  <a:tcPr/>
                </a:tc>
                <a:tc>
                  <a:txBody>
                    <a:bodyPr/>
                    <a:lstStyle/>
                    <a:p>
                      <a:pPr algn="ctr"/>
                      <a:r>
                        <a:rPr lang="es-ES" sz="2000" dirty="0"/>
                        <a:t>2</a:t>
                      </a:r>
                    </a:p>
                  </a:txBody>
                  <a:tcPr/>
                </a:tc>
                <a:tc>
                  <a:txBody>
                    <a:bodyPr/>
                    <a:lstStyle/>
                    <a:p>
                      <a:pPr algn="ctr"/>
                      <a:r>
                        <a:rPr lang="es-ES" sz="2000" dirty="0"/>
                        <a:t>2</a:t>
                      </a:r>
                    </a:p>
                  </a:txBody>
                  <a:tcPr/>
                </a:tc>
                <a:tc>
                  <a:txBody>
                    <a:bodyPr/>
                    <a:lstStyle/>
                    <a:p>
                      <a:pPr algn="ctr"/>
                      <a:r>
                        <a:rPr lang="es-ES" sz="2000" dirty="0"/>
                        <a:t>0</a:t>
                      </a:r>
                    </a:p>
                  </a:txBody>
                  <a:tcPr/>
                </a:tc>
                <a:extLst>
                  <a:ext uri="{0D108BD9-81ED-4DB2-BD59-A6C34878D82A}">
                    <a16:rowId xmlns:a16="http://schemas.microsoft.com/office/drawing/2014/main" val="10009"/>
                  </a:ext>
                </a:extLst>
              </a:tr>
              <a:tr h="370840">
                <a:tc>
                  <a:txBody>
                    <a:bodyPr/>
                    <a:lstStyle/>
                    <a:p>
                      <a:r>
                        <a:rPr lang="es-ES" sz="2000" dirty="0"/>
                        <a:t>10. Gestión </a:t>
                      </a:r>
                      <a:r>
                        <a:rPr lang="es-ES" sz="2000" dirty="0" err="1"/>
                        <a:t>admva</a:t>
                      </a:r>
                      <a:r>
                        <a:rPr lang="es-ES" sz="2000" dirty="0"/>
                        <a:t>. y</a:t>
                      </a:r>
                      <a:r>
                        <a:rPr lang="es-ES" sz="2000" baseline="0" dirty="0"/>
                        <a:t> financiera</a:t>
                      </a:r>
                      <a:endParaRPr lang="es-ES" sz="2000" dirty="0"/>
                    </a:p>
                  </a:txBody>
                  <a:tcPr/>
                </a:tc>
                <a:tc>
                  <a:txBody>
                    <a:bodyPr/>
                    <a:lstStyle/>
                    <a:p>
                      <a:pPr algn="ctr"/>
                      <a:r>
                        <a:rPr lang="es-ES" sz="2000" dirty="0"/>
                        <a:t>3</a:t>
                      </a:r>
                    </a:p>
                  </a:txBody>
                  <a:tcPr/>
                </a:tc>
                <a:tc>
                  <a:txBody>
                    <a:bodyPr/>
                    <a:lstStyle/>
                    <a:p>
                      <a:pPr algn="ctr"/>
                      <a:r>
                        <a:rPr lang="es-ES" sz="2000" dirty="0"/>
                        <a:t>3</a:t>
                      </a:r>
                    </a:p>
                  </a:txBody>
                  <a:tcPr/>
                </a:tc>
                <a:tc>
                  <a:txBody>
                    <a:bodyPr/>
                    <a:lstStyle/>
                    <a:p>
                      <a:pPr algn="ctr"/>
                      <a:r>
                        <a:rPr lang="es-ES" sz="2000" dirty="0"/>
                        <a:t>3</a:t>
                      </a:r>
                    </a:p>
                  </a:txBody>
                  <a:tcPr/>
                </a:tc>
                <a:tc>
                  <a:txBody>
                    <a:bodyPr/>
                    <a:lstStyle/>
                    <a:p>
                      <a:pPr algn="ctr"/>
                      <a:r>
                        <a:rPr lang="es-ES" sz="2000" dirty="0"/>
                        <a:t>1</a:t>
                      </a:r>
                    </a:p>
                  </a:txBody>
                  <a:tcPr/>
                </a:tc>
                <a:extLst>
                  <a:ext uri="{0D108BD9-81ED-4DB2-BD59-A6C34878D82A}">
                    <a16:rowId xmlns:a16="http://schemas.microsoft.com/office/drawing/2014/main" val="10010"/>
                  </a:ext>
                </a:extLst>
              </a:tr>
              <a:tr h="370840">
                <a:tc>
                  <a:txBody>
                    <a:bodyPr/>
                    <a:lstStyle/>
                    <a:p>
                      <a:pPr algn="r"/>
                      <a:r>
                        <a:rPr lang="es-ES" sz="2000" dirty="0"/>
                        <a:t>Totales</a:t>
                      </a:r>
                    </a:p>
                  </a:txBody>
                  <a:tcPr/>
                </a:tc>
                <a:tc>
                  <a:txBody>
                    <a:bodyPr/>
                    <a:lstStyle/>
                    <a:p>
                      <a:pPr algn="ctr"/>
                      <a:r>
                        <a:rPr lang="es-ES" sz="2000" b="1" dirty="0"/>
                        <a:t>49</a:t>
                      </a:r>
                    </a:p>
                  </a:txBody>
                  <a:tcPr/>
                </a:tc>
                <a:tc>
                  <a:txBody>
                    <a:bodyPr/>
                    <a:lstStyle/>
                    <a:p>
                      <a:pPr algn="ctr"/>
                      <a:r>
                        <a:rPr lang="es-ES" sz="2000" b="1" dirty="0"/>
                        <a:t>32</a:t>
                      </a:r>
                    </a:p>
                  </a:txBody>
                  <a:tcPr/>
                </a:tc>
                <a:tc>
                  <a:txBody>
                    <a:bodyPr/>
                    <a:lstStyle/>
                    <a:p>
                      <a:pPr algn="ctr"/>
                      <a:r>
                        <a:rPr lang="es-ES" sz="2000" b="1" dirty="0"/>
                        <a:t>41</a:t>
                      </a:r>
                    </a:p>
                  </a:txBody>
                  <a:tcPr/>
                </a:tc>
                <a:tc>
                  <a:txBody>
                    <a:bodyPr/>
                    <a:lstStyle/>
                    <a:p>
                      <a:pPr algn="ctr"/>
                      <a:r>
                        <a:rPr lang="es-ES" sz="2000" b="1" dirty="0"/>
                        <a:t>15</a:t>
                      </a:r>
                    </a:p>
                  </a:txBody>
                  <a:tcPr/>
                </a:tc>
                <a:extLst>
                  <a:ext uri="{0D108BD9-81ED-4DB2-BD59-A6C34878D82A}">
                    <a16:rowId xmlns:a16="http://schemas.microsoft.com/office/drawing/2014/main" val="10011"/>
                  </a:ext>
                </a:extLst>
              </a:tr>
            </a:tbl>
          </a:graphicData>
        </a:graphic>
      </p:graphicFrame>
      <p:sp>
        <p:nvSpPr>
          <p:cNvPr id="5" name="CuadroTexto 4"/>
          <p:cNvSpPr txBox="1"/>
          <p:nvPr/>
        </p:nvSpPr>
        <p:spPr>
          <a:xfrm>
            <a:off x="4716016" y="692696"/>
            <a:ext cx="4320347" cy="984885"/>
          </a:xfrm>
          <a:prstGeom prst="rect">
            <a:avLst/>
          </a:prstGeom>
          <a:noFill/>
        </p:spPr>
        <p:txBody>
          <a:bodyPr wrap="square" lIns="0" tIns="0" rIns="0" bIns="0" rtlCol="0" anchor="t" anchorCtr="0">
            <a:spAutoFit/>
          </a:bodyPr>
          <a:lstStyle/>
          <a:p>
            <a:pPr algn="ctr"/>
            <a:r>
              <a:rPr lang="es-ES" sz="3200" b="1" dirty="0">
                <a:solidFill>
                  <a:srgbClr val="008000"/>
                </a:solidFill>
                <a:latin typeface="Arial Narrow"/>
                <a:cs typeface="Arial Narrow"/>
              </a:rPr>
              <a:t>Énfasis en</a:t>
            </a:r>
          </a:p>
          <a:p>
            <a:pPr algn="ctr"/>
            <a:r>
              <a:rPr lang="es-ES" sz="3200" b="1" dirty="0">
                <a:solidFill>
                  <a:srgbClr val="008000"/>
                </a:solidFill>
                <a:latin typeface="Arial Narrow"/>
                <a:cs typeface="Arial Narrow"/>
              </a:rPr>
              <a:t>Insumos y Procesos</a:t>
            </a:r>
          </a:p>
        </p:txBody>
      </p:sp>
    </p:spTree>
    <p:extLst>
      <p:ext uri="{BB962C8B-B14F-4D97-AF65-F5344CB8AC3E}">
        <p14:creationId xmlns:p14="http://schemas.microsoft.com/office/powerpoint/2010/main" val="2522506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34380"/>
            <a:ext cx="4829180" cy="1015539"/>
          </a:xfrm>
        </p:spPr>
        <p:txBody>
          <a:bodyPr/>
          <a:lstStyle/>
          <a:p>
            <a:r>
              <a:rPr lang="es-MX" dirty="0">
                <a:cs typeface="Arial" pitchFamily="34" charset="0"/>
              </a:rPr>
              <a:t>Propósito del Adendum:</a:t>
            </a:r>
            <a:endParaRPr lang="es-ES" dirty="0">
              <a:cs typeface="Arial" pitchFamily="34" charset="0"/>
            </a:endParaRPr>
          </a:p>
        </p:txBody>
      </p:sp>
      <p:sp>
        <p:nvSpPr>
          <p:cNvPr id="10" name="2 Marcador de contenido"/>
          <p:cNvSpPr>
            <a:spLocks noGrp="1"/>
          </p:cNvSpPr>
          <p:nvPr>
            <p:ph idx="1"/>
          </p:nvPr>
        </p:nvSpPr>
        <p:spPr>
          <a:xfrm>
            <a:off x="899592" y="1879321"/>
            <a:ext cx="7200800" cy="4680520"/>
          </a:xfrm>
          <a:ln>
            <a:solidFill>
              <a:srgbClr val="009900"/>
            </a:solidFill>
          </a:ln>
        </p:spPr>
        <p:txBody>
          <a:bodyPr/>
          <a:lstStyle/>
          <a:p>
            <a:pPr marL="0" indent="0" algn="just">
              <a:spcBef>
                <a:spcPts val="1200"/>
              </a:spcBef>
              <a:buNone/>
            </a:pPr>
            <a:r>
              <a:rPr lang="es-MX" sz="2000" b="1" dirty="0">
                <a:solidFill>
                  <a:schemeClr val="tx1"/>
                </a:solidFill>
                <a:cs typeface="Arial" pitchFamily="34" charset="0"/>
              </a:rPr>
              <a:t>El Adendum al MGR Versión 3.0 busca mayor:</a:t>
            </a:r>
          </a:p>
          <a:p>
            <a:pPr marL="0" indent="0" algn="just">
              <a:spcBef>
                <a:spcPts val="1200"/>
              </a:spcBef>
              <a:buNone/>
            </a:pPr>
            <a:endParaRPr lang="es-MX" sz="2000" b="1" dirty="0">
              <a:solidFill>
                <a:schemeClr val="tx1"/>
              </a:solidFill>
              <a:cs typeface="Arial" pitchFamily="34" charset="0"/>
            </a:endParaRP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Transparencia.</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Armonización.</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Seguimiento y mejora continua.</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Énfasis en resultados.</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Vinculación con el sector productivo.</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Claridad en los procedimientos y tiempos para las IES.</a:t>
            </a:r>
          </a:p>
          <a:p>
            <a:pPr marL="573088" indent="341313" algn="just">
              <a:spcBef>
                <a:spcPts val="1200"/>
              </a:spcBef>
              <a:buFont typeface="Arial" panose="020B0604020202020204" pitchFamily="34" charset="0"/>
              <a:buChar char="•"/>
            </a:pPr>
            <a:r>
              <a:rPr lang="es-MX" sz="2000" dirty="0">
                <a:solidFill>
                  <a:schemeClr val="tx1"/>
                </a:solidFill>
                <a:cs typeface="Arial" pitchFamily="34" charset="0"/>
              </a:rPr>
              <a:t>Información sobre el estado de la educación 	superior por áreas disciplinares para la toma de decisiones 	de la autoridad educativa.</a:t>
            </a:r>
          </a:p>
          <a:p>
            <a:pPr marL="0" indent="0" algn="just">
              <a:spcBef>
                <a:spcPts val="1200"/>
              </a:spcBef>
              <a:buNone/>
            </a:pPr>
            <a:endParaRPr lang="es-MX" sz="2000" dirty="0">
              <a:solidFill>
                <a:schemeClr val="tx1"/>
              </a:solidFill>
              <a:cs typeface="Arial" pitchFamily="34" charset="0"/>
            </a:endParaRPr>
          </a:p>
          <a:p>
            <a:pPr marL="0" indent="0" algn="just">
              <a:spcBef>
                <a:spcPts val="1200"/>
              </a:spcBef>
              <a:buNone/>
            </a:pPr>
            <a:endParaRPr lang="es-MX" sz="2000" dirty="0">
              <a:solidFill>
                <a:schemeClr val="tx1"/>
              </a:solidFill>
              <a:latin typeface="Arial" pitchFamily="34" charset="0"/>
              <a:cs typeface="Arial" pitchFamily="34" charset="0"/>
            </a:endParaRPr>
          </a:p>
          <a:p>
            <a:pPr marL="0" indent="0" algn="just">
              <a:spcBef>
                <a:spcPts val="1200"/>
              </a:spcBef>
              <a:buNone/>
            </a:pPr>
            <a:endParaRPr lang="es-MX" sz="2000" dirty="0">
              <a:solidFill>
                <a:schemeClr val="tx1"/>
              </a:solidFill>
              <a:cs typeface="Arial" pitchFamily="34" charset="0"/>
            </a:endParaRPr>
          </a:p>
        </p:txBody>
      </p:sp>
    </p:spTree>
    <p:extLst>
      <p:ext uri="{BB962C8B-B14F-4D97-AF65-F5344CB8AC3E}">
        <p14:creationId xmlns:p14="http://schemas.microsoft.com/office/powerpoint/2010/main" val="2032472869"/>
      </p:ext>
    </p:extLst>
  </p:cSld>
  <p:clrMapOvr>
    <a:masterClrMapping/>
  </p:clrMapOvr>
  <p:transition>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03806"/>
            <a:ext cx="4829180" cy="1015539"/>
          </a:xfrm>
        </p:spPr>
        <p:txBody>
          <a:bodyPr/>
          <a:lstStyle/>
          <a:p>
            <a:r>
              <a:rPr lang="es-MX" dirty="0">
                <a:cs typeface="Arial" pitchFamily="34" charset="0"/>
              </a:rPr>
              <a:t>Propósitos del Adendum:</a:t>
            </a:r>
            <a:endParaRPr lang="es-ES" dirty="0">
              <a:cs typeface="Arial" pitchFamily="34" charset="0"/>
            </a:endParaRPr>
          </a:p>
        </p:txBody>
      </p:sp>
      <p:sp>
        <p:nvSpPr>
          <p:cNvPr id="10" name="2 Marcador de contenido"/>
          <p:cNvSpPr>
            <a:spLocks noGrp="1"/>
          </p:cNvSpPr>
          <p:nvPr>
            <p:ph idx="1"/>
          </p:nvPr>
        </p:nvSpPr>
        <p:spPr>
          <a:xfrm>
            <a:off x="179512" y="1772816"/>
            <a:ext cx="8784976" cy="3096344"/>
          </a:xfrm>
          <a:ln>
            <a:solidFill>
              <a:srgbClr val="009900"/>
            </a:solidFill>
          </a:ln>
        </p:spPr>
        <p:txBody>
          <a:bodyPr/>
          <a:lstStyle/>
          <a:p>
            <a:pPr algn="just">
              <a:spcBef>
                <a:spcPts val="1200"/>
              </a:spcBef>
              <a:buFont typeface="Wingdings" panose="05000000000000000000" pitchFamily="2" charset="2"/>
              <a:buChar char="v"/>
            </a:pPr>
            <a:r>
              <a:rPr lang="es-MX" sz="2000" dirty="0">
                <a:solidFill>
                  <a:schemeClr val="tx1"/>
                </a:solidFill>
                <a:cs typeface="Arial" pitchFamily="34" charset="0"/>
              </a:rPr>
              <a:t>Transitar a un </a:t>
            </a:r>
            <a:r>
              <a:rPr lang="es-MX" sz="2000" b="1" dirty="0">
                <a:solidFill>
                  <a:schemeClr val="tx1"/>
                </a:solidFill>
                <a:cs typeface="Arial" pitchFamily="34" charset="0"/>
              </a:rPr>
              <a:t>modelo de evaluación basado en resultados</a:t>
            </a:r>
            <a:r>
              <a:rPr lang="es-MX" sz="2000" dirty="0">
                <a:solidFill>
                  <a:schemeClr val="tx1"/>
                </a:solidFill>
                <a:cs typeface="Arial" pitchFamily="34" charset="0"/>
              </a:rPr>
              <a:t>, preparando a los organismos acreditadores para futuros procesos de equivalencia y reconocimiento a nivel internacional. </a:t>
            </a:r>
          </a:p>
          <a:p>
            <a:pPr algn="just">
              <a:spcBef>
                <a:spcPts val="1200"/>
              </a:spcBef>
              <a:buFont typeface="Wingdings" panose="05000000000000000000" pitchFamily="2" charset="2"/>
              <a:buChar char="v"/>
            </a:pPr>
            <a:r>
              <a:rPr lang="es-MX" sz="2000" dirty="0">
                <a:solidFill>
                  <a:schemeClr val="tx1"/>
                </a:solidFill>
                <a:cs typeface="Arial" pitchFamily="34" charset="0"/>
              </a:rPr>
              <a:t>Enfatizar la importancia de la </a:t>
            </a:r>
            <a:r>
              <a:rPr lang="es-MX" sz="2000" b="1" dirty="0">
                <a:solidFill>
                  <a:schemeClr val="tx1"/>
                </a:solidFill>
                <a:cs typeface="Arial" pitchFamily="34" charset="0"/>
              </a:rPr>
              <a:t>pertinencia</a:t>
            </a:r>
            <a:r>
              <a:rPr lang="es-MX" sz="2000" dirty="0">
                <a:solidFill>
                  <a:schemeClr val="tx1"/>
                </a:solidFill>
                <a:cs typeface="Arial" pitchFamily="34" charset="0"/>
              </a:rPr>
              <a:t> y la </a:t>
            </a:r>
            <a:r>
              <a:rPr lang="es-MX" sz="2000" b="1" dirty="0">
                <a:solidFill>
                  <a:schemeClr val="tx1"/>
                </a:solidFill>
                <a:cs typeface="Arial" pitchFamily="34" charset="0"/>
              </a:rPr>
              <a:t>responsabilidad social</a:t>
            </a:r>
            <a:r>
              <a:rPr lang="es-MX" sz="2000" dirty="0">
                <a:solidFill>
                  <a:schemeClr val="tx1"/>
                </a:solidFill>
                <a:cs typeface="Arial" pitchFamily="34" charset="0"/>
              </a:rPr>
              <a:t>, desde la perspectiva de:</a:t>
            </a:r>
          </a:p>
          <a:p>
            <a:pPr lvl="2" algn="just">
              <a:spcBef>
                <a:spcPts val="1200"/>
              </a:spcBef>
              <a:buFont typeface="Wingdings" panose="05000000000000000000" pitchFamily="2" charset="2"/>
              <a:buChar char="ü"/>
            </a:pPr>
            <a:r>
              <a:rPr lang="es-MX" sz="1800" b="1" dirty="0">
                <a:solidFill>
                  <a:schemeClr val="tx1"/>
                </a:solidFill>
                <a:cs typeface="Arial" pitchFamily="34" charset="0"/>
              </a:rPr>
              <a:t>Empleabilidad.</a:t>
            </a:r>
          </a:p>
          <a:p>
            <a:pPr lvl="2" algn="just">
              <a:spcBef>
                <a:spcPts val="1200"/>
              </a:spcBef>
              <a:buFont typeface="Wingdings" panose="05000000000000000000" pitchFamily="2" charset="2"/>
              <a:buChar char="ü"/>
            </a:pPr>
            <a:r>
              <a:rPr lang="es-MX" sz="1800" b="1" dirty="0">
                <a:solidFill>
                  <a:schemeClr val="tx1"/>
                </a:solidFill>
                <a:cs typeface="Arial" pitchFamily="34" charset="0"/>
              </a:rPr>
              <a:t>Productividad.</a:t>
            </a:r>
          </a:p>
          <a:p>
            <a:pPr lvl="2" algn="just">
              <a:spcBef>
                <a:spcPts val="1200"/>
              </a:spcBef>
              <a:buFont typeface="Wingdings" panose="05000000000000000000" pitchFamily="2" charset="2"/>
              <a:buChar char="ü"/>
            </a:pPr>
            <a:r>
              <a:rPr lang="es-MX" sz="1800" b="1" dirty="0">
                <a:solidFill>
                  <a:schemeClr val="tx1"/>
                </a:solidFill>
                <a:cs typeface="Arial" pitchFamily="34" charset="0"/>
              </a:rPr>
              <a:t>Contribución a la solución de problemáticas locales y regionales.</a:t>
            </a:r>
          </a:p>
          <a:p>
            <a:pPr marL="0" indent="0" algn="just">
              <a:spcBef>
                <a:spcPts val="1200"/>
              </a:spcBef>
              <a:buNone/>
            </a:pPr>
            <a:endParaRPr lang="es-MX" sz="2000" dirty="0">
              <a:solidFill>
                <a:schemeClr val="tx1"/>
              </a:solidFill>
              <a:latin typeface="Arial" pitchFamily="34" charset="0"/>
              <a:cs typeface="Arial" pitchFamily="34" charset="0"/>
            </a:endParaRPr>
          </a:p>
          <a:p>
            <a:pPr marL="0" indent="0" algn="just">
              <a:spcBef>
                <a:spcPts val="1200"/>
              </a:spcBef>
              <a:buNone/>
            </a:pPr>
            <a:endParaRPr lang="es-MX" sz="2000" dirty="0">
              <a:solidFill>
                <a:schemeClr val="tx1"/>
              </a:solidFill>
              <a:cs typeface="Arial" pitchFamily="34" charset="0"/>
            </a:endParaRPr>
          </a:p>
        </p:txBody>
      </p:sp>
      <p:sp>
        <p:nvSpPr>
          <p:cNvPr id="3" name="Arrow: Down 2"/>
          <p:cNvSpPr/>
          <p:nvPr/>
        </p:nvSpPr>
        <p:spPr>
          <a:xfrm>
            <a:off x="4291051" y="4864163"/>
            <a:ext cx="56189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2 Marcador de contenido"/>
          <p:cNvSpPr txBox="1">
            <a:spLocks/>
          </p:cNvSpPr>
          <p:nvPr/>
        </p:nvSpPr>
        <p:spPr>
          <a:xfrm>
            <a:off x="193210" y="5409144"/>
            <a:ext cx="8784976" cy="612143"/>
          </a:xfrm>
          <a:prstGeom prst="rect">
            <a:avLst/>
          </a:prstGeom>
          <a:ln>
            <a:solidFill>
              <a:srgbClr val="009900"/>
            </a:solidFill>
          </a:ln>
        </p:spPr>
        <p:txBody>
          <a:bodyPr/>
          <a:lstStyle>
            <a:lvl1pPr marL="342900" indent="-342900" algn="l" rtl="0" eaLnBrk="1" fontAlgn="base" hangingPunct="1">
              <a:spcBef>
                <a:spcPct val="20000"/>
              </a:spcBef>
              <a:spcAft>
                <a:spcPct val="0"/>
              </a:spcAft>
              <a:buClr>
                <a:schemeClr val="accent2">
                  <a:lumMod val="75000"/>
                </a:schemeClr>
              </a:buClr>
              <a:buFont typeface="Wingdings" pitchFamily="2" charset="2"/>
              <a:buChar char="§"/>
              <a:defRPr sz="2400" kern="1200">
                <a:solidFill>
                  <a:schemeClr val="bg2">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2"/>
              </a:buClr>
              <a:buFont typeface="Arial" pitchFamily="34" charset="0"/>
              <a:buChar char="•"/>
              <a:defRPr sz="2000" b="0" kern="1200">
                <a:solidFill>
                  <a:schemeClr val="bg2">
                    <a:lumMod val="50000"/>
                  </a:schemeClr>
                </a:solidFill>
                <a:latin typeface="+mn-lt"/>
                <a:ea typeface="+mn-ea"/>
                <a:cs typeface="+mn-cs"/>
              </a:defRPr>
            </a:lvl2pPr>
            <a:lvl3pPr marL="1143000" indent="-228600" algn="l" rtl="0" eaLnBrk="1" fontAlgn="base" hangingPunct="1">
              <a:spcBef>
                <a:spcPct val="20000"/>
              </a:spcBef>
              <a:spcAft>
                <a:spcPct val="0"/>
              </a:spcAft>
              <a:buClr>
                <a:schemeClr val="accent3">
                  <a:lumMod val="75000"/>
                </a:schemeClr>
              </a:buClr>
              <a:buFont typeface="Wingdings" pitchFamily="2" charset="2"/>
              <a:buChar char="§"/>
              <a:defRPr sz="2000" kern="1200">
                <a:solidFill>
                  <a:schemeClr val="bg2">
                    <a:lumMod val="50000"/>
                  </a:schemeClr>
                </a:solidFill>
                <a:latin typeface="+mn-lt"/>
                <a:ea typeface="+mn-ea"/>
                <a:cs typeface="+mn-cs"/>
              </a:defRPr>
            </a:lvl3pPr>
            <a:lvl4pPr marL="1600200" indent="-228600" algn="l" rtl="0" eaLnBrk="1" fontAlgn="base" hangingPunct="1">
              <a:spcBef>
                <a:spcPct val="20000"/>
              </a:spcBef>
              <a:spcAft>
                <a:spcPct val="0"/>
              </a:spcAft>
              <a:buClr>
                <a:schemeClr val="accent3"/>
              </a:buClr>
              <a:buFont typeface="Arial" pitchFamily="34" charset="0"/>
              <a:buChar char="•"/>
              <a:defRPr sz="1800" kern="1200">
                <a:solidFill>
                  <a:schemeClr val="bg2">
                    <a:lumMod val="50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1200"/>
              </a:spcBef>
              <a:buNone/>
            </a:pPr>
            <a:r>
              <a:rPr lang="es-MX" sz="1800" dirty="0">
                <a:solidFill>
                  <a:schemeClr val="tx1"/>
                </a:solidFill>
                <a:cs typeface="Arial" pitchFamily="34" charset="0"/>
              </a:rPr>
              <a:t>Fortalecer el aseguramiento de la calidad de los programas académicos de tipo superior</a:t>
            </a:r>
            <a:endParaRPr lang="es-MX" sz="1600" b="1" dirty="0">
              <a:solidFill>
                <a:schemeClr val="tx1"/>
              </a:solidFill>
              <a:cs typeface="Arial" pitchFamily="34" charset="0"/>
            </a:endParaRPr>
          </a:p>
          <a:p>
            <a:pPr marL="0" indent="0" algn="just">
              <a:spcBef>
                <a:spcPts val="1200"/>
              </a:spcBef>
              <a:buFont typeface="Wingdings" pitchFamily="2" charset="2"/>
              <a:buNone/>
            </a:pPr>
            <a:endParaRPr lang="es-MX" sz="1800" dirty="0">
              <a:solidFill>
                <a:schemeClr val="tx1"/>
              </a:solidFill>
              <a:latin typeface="Arial" pitchFamily="34" charset="0"/>
              <a:cs typeface="Arial" pitchFamily="34" charset="0"/>
            </a:endParaRPr>
          </a:p>
          <a:p>
            <a:pPr marL="0" indent="0" algn="just">
              <a:spcBef>
                <a:spcPts val="1200"/>
              </a:spcBef>
              <a:buFont typeface="Wingdings" pitchFamily="2" charset="2"/>
              <a:buNone/>
            </a:pPr>
            <a:endParaRPr lang="es-MX" sz="1800" dirty="0">
              <a:solidFill>
                <a:schemeClr val="tx1"/>
              </a:solidFill>
              <a:cs typeface="Arial" pitchFamily="34" charset="0"/>
            </a:endParaRPr>
          </a:p>
        </p:txBody>
      </p:sp>
      <p:sp>
        <p:nvSpPr>
          <p:cNvPr id="8" name="2 Marcador de contenido"/>
          <p:cNvSpPr txBox="1">
            <a:spLocks/>
          </p:cNvSpPr>
          <p:nvPr/>
        </p:nvSpPr>
        <p:spPr>
          <a:xfrm>
            <a:off x="193210" y="6093296"/>
            <a:ext cx="8784976" cy="764704"/>
          </a:xfrm>
          <a:prstGeom prst="rect">
            <a:avLst/>
          </a:prstGeom>
          <a:solidFill>
            <a:schemeClr val="accent1"/>
          </a:solidFill>
          <a:ln>
            <a:solidFill>
              <a:srgbClr val="009900"/>
            </a:solidFill>
          </a:ln>
        </p:spPr>
        <p:txBody>
          <a:bodyPr/>
          <a:lstStyle>
            <a:lvl1pPr marL="342900" indent="-342900" algn="l" rtl="0" eaLnBrk="1" fontAlgn="base" hangingPunct="1">
              <a:spcBef>
                <a:spcPct val="20000"/>
              </a:spcBef>
              <a:spcAft>
                <a:spcPct val="0"/>
              </a:spcAft>
              <a:buClr>
                <a:schemeClr val="accent2">
                  <a:lumMod val="75000"/>
                </a:schemeClr>
              </a:buClr>
              <a:buFont typeface="Wingdings" pitchFamily="2" charset="2"/>
              <a:buChar char="§"/>
              <a:defRPr sz="2400" kern="1200">
                <a:solidFill>
                  <a:schemeClr val="bg2">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2"/>
              </a:buClr>
              <a:buFont typeface="Arial" pitchFamily="34" charset="0"/>
              <a:buChar char="•"/>
              <a:defRPr sz="2000" b="0" kern="1200">
                <a:solidFill>
                  <a:schemeClr val="bg2">
                    <a:lumMod val="50000"/>
                  </a:schemeClr>
                </a:solidFill>
                <a:latin typeface="+mn-lt"/>
                <a:ea typeface="+mn-ea"/>
                <a:cs typeface="+mn-cs"/>
              </a:defRPr>
            </a:lvl2pPr>
            <a:lvl3pPr marL="1143000" indent="-228600" algn="l" rtl="0" eaLnBrk="1" fontAlgn="base" hangingPunct="1">
              <a:spcBef>
                <a:spcPct val="20000"/>
              </a:spcBef>
              <a:spcAft>
                <a:spcPct val="0"/>
              </a:spcAft>
              <a:buClr>
                <a:schemeClr val="accent3">
                  <a:lumMod val="75000"/>
                </a:schemeClr>
              </a:buClr>
              <a:buFont typeface="Wingdings" pitchFamily="2" charset="2"/>
              <a:buChar char="§"/>
              <a:defRPr sz="2000" kern="1200">
                <a:solidFill>
                  <a:schemeClr val="bg2">
                    <a:lumMod val="50000"/>
                  </a:schemeClr>
                </a:solidFill>
                <a:latin typeface="+mn-lt"/>
                <a:ea typeface="+mn-ea"/>
                <a:cs typeface="+mn-cs"/>
              </a:defRPr>
            </a:lvl3pPr>
            <a:lvl4pPr marL="1600200" indent="-228600" algn="l" rtl="0" eaLnBrk="1" fontAlgn="base" hangingPunct="1">
              <a:spcBef>
                <a:spcPct val="20000"/>
              </a:spcBef>
              <a:spcAft>
                <a:spcPct val="0"/>
              </a:spcAft>
              <a:buClr>
                <a:schemeClr val="accent3"/>
              </a:buClr>
              <a:buFont typeface="Arial" pitchFamily="34" charset="0"/>
              <a:buChar char="•"/>
              <a:defRPr sz="1800" kern="1200">
                <a:solidFill>
                  <a:schemeClr val="bg2">
                    <a:lumMod val="50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200"/>
              </a:spcBef>
              <a:buNone/>
            </a:pPr>
            <a:r>
              <a:rPr lang="es-MX" sz="1800" b="1" dirty="0">
                <a:solidFill>
                  <a:schemeClr val="bg1"/>
                </a:solidFill>
                <a:cs typeface="Arial" pitchFamily="34" charset="0"/>
              </a:rPr>
              <a:t>Generar profesionistas y ciudadanos con perfiles pertinentes</a:t>
            </a:r>
          </a:p>
          <a:p>
            <a:pPr marL="0" indent="0" algn="ctr">
              <a:spcBef>
                <a:spcPts val="1200"/>
              </a:spcBef>
              <a:buNone/>
            </a:pPr>
            <a:r>
              <a:rPr lang="es-MX" sz="1800" b="1" dirty="0">
                <a:solidFill>
                  <a:schemeClr val="bg1"/>
                </a:solidFill>
                <a:cs typeface="Arial" pitchFamily="34" charset="0"/>
              </a:rPr>
              <a:t> (académica, técnica y humanísticamente)</a:t>
            </a:r>
            <a:endParaRPr lang="es-MX" sz="1600" b="1" dirty="0">
              <a:solidFill>
                <a:schemeClr val="bg1"/>
              </a:solidFill>
              <a:cs typeface="Arial" pitchFamily="34" charset="0"/>
            </a:endParaRPr>
          </a:p>
          <a:p>
            <a:pPr marL="0" indent="0" algn="just">
              <a:spcBef>
                <a:spcPts val="1200"/>
              </a:spcBef>
              <a:buFont typeface="Wingdings" pitchFamily="2" charset="2"/>
              <a:buNone/>
            </a:pPr>
            <a:endParaRPr lang="es-MX" sz="1800" dirty="0">
              <a:solidFill>
                <a:schemeClr val="bg1"/>
              </a:solidFill>
              <a:latin typeface="Arial" pitchFamily="34" charset="0"/>
              <a:cs typeface="Arial" pitchFamily="34" charset="0"/>
            </a:endParaRPr>
          </a:p>
          <a:p>
            <a:pPr marL="0" indent="0" algn="just">
              <a:spcBef>
                <a:spcPts val="1200"/>
              </a:spcBef>
              <a:buFont typeface="Wingdings" pitchFamily="2" charset="2"/>
              <a:buNone/>
            </a:pPr>
            <a:endParaRPr lang="es-MX" sz="1800" dirty="0">
              <a:solidFill>
                <a:schemeClr val="bg1"/>
              </a:solidFill>
              <a:cs typeface="Arial" pitchFamily="34" charset="0"/>
            </a:endParaRPr>
          </a:p>
        </p:txBody>
      </p:sp>
    </p:spTree>
    <p:extLst>
      <p:ext uri="{BB962C8B-B14F-4D97-AF65-F5344CB8AC3E}">
        <p14:creationId xmlns:p14="http://schemas.microsoft.com/office/powerpoint/2010/main" val="1198862292"/>
      </p:ext>
    </p:extLst>
  </p:cSld>
  <p:clrMapOvr>
    <a:masterClrMapping/>
  </p:clrMapOvr>
  <p:transition>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46626"/>
            <a:ext cx="3168352" cy="1015539"/>
          </a:xfrm>
        </p:spPr>
        <p:txBody>
          <a:bodyPr/>
          <a:lstStyle/>
          <a:p>
            <a:r>
              <a:rPr lang="es-MX" sz="2800" dirty="0">
                <a:cs typeface="Arial" pitchFamily="34" charset="0"/>
              </a:rPr>
              <a:t>Conjunto de documentos</a:t>
            </a:r>
            <a:br>
              <a:rPr lang="es-MX" sz="2800" dirty="0">
                <a:cs typeface="Arial" pitchFamily="34" charset="0"/>
              </a:rPr>
            </a:br>
            <a:r>
              <a:rPr lang="es-MX" sz="2800" dirty="0">
                <a:cs typeface="Arial" pitchFamily="34" charset="0"/>
              </a:rPr>
              <a:t>propuestos:</a:t>
            </a:r>
            <a:endParaRPr lang="es-ES" sz="2800" dirty="0">
              <a:cs typeface="Arial" pitchFamily="34" charset="0"/>
            </a:endParaRPr>
          </a:p>
        </p:txBody>
      </p:sp>
      <p:sp>
        <p:nvSpPr>
          <p:cNvPr id="10" name="2 Marcador de contenido"/>
          <p:cNvSpPr>
            <a:spLocks noGrp="1"/>
          </p:cNvSpPr>
          <p:nvPr>
            <p:ph idx="1"/>
          </p:nvPr>
        </p:nvSpPr>
        <p:spPr>
          <a:xfrm>
            <a:off x="129464" y="2276872"/>
            <a:ext cx="2664296" cy="3456384"/>
          </a:xfrm>
          <a:ln>
            <a:solidFill>
              <a:srgbClr val="009900"/>
            </a:solidFill>
          </a:ln>
        </p:spPr>
        <p:txBody>
          <a:bodyPr/>
          <a:lstStyle/>
          <a:p>
            <a:pPr marL="0" indent="0" algn="ctr">
              <a:spcBef>
                <a:spcPts val="1200"/>
              </a:spcBef>
              <a:buNone/>
            </a:pPr>
            <a:r>
              <a:rPr lang="es-419" sz="2000" b="1" dirty="0">
                <a:solidFill>
                  <a:srgbClr val="009900"/>
                </a:solidFill>
                <a:cs typeface="Arial" pitchFamily="34" charset="0"/>
              </a:rPr>
              <a:t>Adendum que Modifica y Complementa las Disposiciones del Marco General de Referencia para los Procesos de Acreditación de Programas Académicos de Tipo Superior. Versión 3.0 </a:t>
            </a:r>
            <a:endParaRPr lang="es-MX" sz="2000" b="1" dirty="0">
              <a:solidFill>
                <a:srgbClr val="009900"/>
              </a:solidFill>
              <a:cs typeface="Arial" pitchFamily="34" charset="0"/>
            </a:endParaRPr>
          </a:p>
          <a:p>
            <a:pPr marL="0" indent="0" algn="ctr">
              <a:spcBef>
                <a:spcPts val="1200"/>
              </a:spcBef>
              <a:buNone/>
            </a:pPr>
            <a:endParaRPr lang="es-MX" sz="2000" dirty="0">
              <a:solidFill>
                <a:srgbClr val="009900"/>
              </a:solidFill>
              <a:cs typeface="Arial" pitchFamily="34" charset="0"/>
            </a:endParaRPr>
          </a:p>
        </p:txBody>
      </p:sp>
      <p:sp>
        <p:nvSpPr>
          <p:cNvPr id="4" name="2 Marcador de contenido"/>
          <p:cNvSpPr txBox="1">
            <a:spLocks/>
          </p:cNvSpPr>
          <p:nvPr/>
        </p:nvSpPr>
        <p:spPr>
          <a:xfrm>
            <a:off x="3059832" y="1484784"/>
            <a:ext cx="5904655" cy="5112568"/>
          </a:xfrm>
          <a:prstGeom prst="rect">
            <a:avLst/>
          </a:prstGeom>
          <a:ln>
            <a:solidFill>
              <a:srgbClr val="009900"/>
            </a:solidFill>
          </a:ln>
        </p:spPr>
        <p:txBody>
          <a:bodyPr/>
          <a:lstStyle>
            <a:lvl1pPr marL="342900" indent="-342900" algn="l" rtl="0" eaLnBrk="1" fontAlgn="base" hangingPunct="1">
              <a:spcBef>
                <a:spcPct val="20000"/>
              </a:spcBef>
              <a:spcAft>
                <a:spcPct val="0"/>
              </a:spcAft>
              <a:buClr>
                <a:schemeClr val="accent2">
                  <a:lumMod val="75000"/>
                </a:schemeClr>
              </a:buClr>
              <a:buFont typeface="Wingdings" pitchFamily="2" charset="2"/>
              <a:buChar char="§"/>
              <a:defRPr sz="2400" kern="1200">
                <a:solidFill>
                  <a:schemeClr val="bg2">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2"/>
              </a:buClr>
              <a:buFont typeface="Arial" pitchFamily="34" charset="0"/>
              <a:buChar char="•"/>
              <a:defRPr sz="2000" b="0" kern="1200">
                <a:solidFill>
                  <a:schemeClr val="bg2">
                    <a:lumMod val="50000"/>
                  </a:schemeClr>
                </a:solidFill>
                <a:latin typeface="+mn-lt"/>
                <a:ea typeface="+mn-ea"/>
                <a:cs typeface="+mn-cs"/>
              </a:defRPr>
            </a:lvl2pPr>
            <a:lvl3pPr marL="1143000" indent="-228600" algn="l" rtl="0" eaLnBrk="1" fontAlgn="base" hangingPunct="1">
              <a:spcBef>
                <a:spcPct val="20000"/>
              </a:spcBef>
              <a:spcAft>
                <a:spcPct val="0"/>
              </a:spcAft>
              <a:buClr>
                <a:schemeClr val="accent3">
                  <a:lumMod val="75000"/>
                </a:schemeClr>
              </a:buClr>
              <a:buFont typeface="Wingdings" pitchFamily="2" charset="2"/>
              <a:buChar char="§"/>
              <a:defRPr sz="2000" kern="1200">
                <a:solidFill>
                  <a:schemeClr val="bg2">
                    <a:lumMod val="50000"/>
                  </a:schemeClr>
                </a:solidFill>
                <a:latin typeface="+mn-lt"/>
                <a:ea typeface="+mn-ea"/>
                <a:cs typeface="+mn-cs"/>
              </a:defRPr>
            </a:lvl3pPr>
            <a:lvl4pPr marL="1600200" indent="-228600" algn="l" rtl="0" eaLnBrk="1" fontAlgn="base" hangingPunct="1">
              <a:spcBef>
                <a:spcPct val="20000"/>
              </a:spcBef>
              <a:spcAft>
                <a:spcPct val="0"/>
              </a:spcAft>
              <a:buClr>
                <a:schemeClr val="accent3"/>
              </a:buClr>
              <a:buFont typeface="Arial" pitchFamily="34" charset="0"/>
              <a:buChar char="•"/>
              <a:defRPr sz="1800" kern="1200">
                <a:solidFill>
                  <a:schemeClr val="bg2">
                    <a:lumMod val="50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s-419" sz="2000" b="1" dirty="0">
                <a:solidFill>
                  <a:schemeClr val="accent5"/>
                </a:solidFill>
                <a:cs typeface="Arial" pitchFamily="34" charset="0"/>
              </a:rPr>
              <a:t>Documentos orientadores que establecen parámetros mínimos a observar en el proceso:</a:t>
            </a:r>
          </a:p>
          <a:p>
            <a:pPr>
              <a:spcBef>
                <a:spcPts val="1200"/>
              </a:spcBef>
              <a:buFont typeface="+mj-lt"/>
              <a:buAutoNum type="arabicPeriod"/>
            </a:pPr>
            <a:r>
              <a:rPr lang="es-419" sz="1600" dirty="0">
                <a:solidFill>
                  <a:schemeClr val="accent5"/>
                </a:solidFill>
                <a:cs typeface="Arial" pitchFamily="34" charset="0"/>
              </a:rPr>
              <a:t>Manual del proceso de evaluación con fines de acreditación.</a:t>
            </a:r>
          </a:p>
          <a:p>
            <a:pPr>
              <a:spcBef>
                <a:spcPts val="1200"/>
              </a:spcBef>
              <a:buFont typeface="+mj-lt"/>
              <a:buAutoNum type="arabicPeriod"/>
            </a:pPr>
            <a:r>
              <a:rPr lang="es-419" sz="1600" dirty="0">
                <a:solidFill>
                  <a:schemeClr val="accent5"/>
                </a:solidFill>
                <a:cs typeface="Arial" pitchFamily="34" charset="0"/>
              </a:rPr>
              <a:t>Elementos de apoyo para las buenas prácticas de los pares evaluadores y pares académicos.</a:t>
            </a:r>
          </a:p>
          <a:p>
            <a:pPr>
              <a:spcBef>
                <a:spcPts val="1200"/>
              </a:spcBef>
              <a:buFont typeface="+mj-lt"/>
              <a:buAutoNum type="arabicPeriod"/>
            </a:pPr>
            <a:r>
              <a:rPr lang="es-419" sz="1600" dirty="0">
                <a:solidFill>
                  <a:schemeClr val="accent5"/>
                </a:solidFill>
                <a:cs typeface="Arial" pitchFamily="34" charset="0"/>
              </a:rPr>
              <a:t>Manual de pares evaluadores participantes en procesos de acreditación.</a:t>
            </a:r>
          </a:p>
          <a:p>
            <a:pPr>
              <a:spcBef>
                <a:spcPts val="1200"/>
              </a:spcBef>
              <a:buFont typeface="+mj-lt"/>
              <a:buAutoNum type="arabicPeriod"/>
            </a:pPr>
            <a:r>
              <a:rPr lang="es-419" sz="1600" dirty="0">
                <a:solidFill>
                  <a:schemeClr val="accent5"/>
                </a:solidFill>
                <a:cs typeface="Arial" pitchFamily="34" charset="0"/>
              </a:rPr>
              <a:t>Manual para la autoevaluación de los programas académicos en las instituciones de educación superior (en proceso).</a:t>
            </a:r>
          </a:p>
          <a:p>
            <a:pPr>
              <a:spcBef>
                <a:spcPts val="1200"/>
              </a:spcBef>
              <a:buFont typeface="+mj-lt"/>
              <a:buAutoNum type="arabicPeriod"/>
            </a:pPr>
            <a:r>
              <a:rPr lang="es-419" sz="1600" dirty="0">
                <a:solidFill>
                  <a:schemeClr val="accent5"/>
                </a:solidFill>
                <a:cs typeface="Arial" pitchFamily="34" charset="0"/>
              </a:rPr>
              <a:t>Manual de políticas y procedimientos del SIIAC.</a:t>
            </a:r>
          </a:p>
          <a:p>
            <a:pPr>
              <a:spcBef>
                <a:spcPts val="1200"/>
              </a:spcBef>
              <a:buFont typeface="+mj-lt"/>
              <a:buAutoNum type="arabicPeriod"/>
            </a:pPr>
            <a:r>
              <a:rPr lang="es-419" sz="1600" dirty="0">
                <a:solidFill>
                  <a:schemeClr val="accent5"/>
                </a:solidFill>
                <a:cs typeface="Arial" pitchFamily="34" charset="0"/>
              </a:rPr>
              <a:t>Tutorial para la utilización del SIIAC (en proceso).</a:t>
            </a:r>
          </a:p>
          <a:p>
            <a:pPr>
              <a:spcBef>
                <a:spcPts val="1200"/>
              </a:spcBef>
              <a:buFont typeface="+mj-lt"/>
              <a:buAutoNum type="arabicPeriod"/>
            </a:pPr>
            <a:r>
              <a:rPr lang="es-419" sz="1600" dirty="0">
                <a:solidFill>
                  <a:schemeClr val="accent5"/>
                </a:solidFill>
                <a:cs typeface="Arial" pitchFamily="34" charset="0"/>
              </a:rPr>
              <a:t>Guía para presentación de solicitudes de evaluación ante organismos acreditadores.</a:t>
            </a:r>
          </a:p>
          <a:p>
            <a:pPr>
              <a:spcBef>
                <a:spcPts val="1200"/>
              </a:spcBef>
              <a:buFont typeface="+mj-lt"/>
              <a:buAutoNum type="arabicPeriod"/>
            </a:pPr>
            <a:r>
              <a:rPr lang="es-419" sz="1600" dirty="0">
                <a:solidFill>
                  <a:schemeClr val="accent5"/>
                </a:solidFill>
                <a:cs typeface="Arial" pitchFamily="34" charset="0"/>
              </a:rPr>
              <a:t>Estructura de criterios de evaluación transversales para programas académicos multi-sede (en proceso).</a:t>
            </a:r>
          </a:p>
          <a:p>
            <a:pPr marL="0" indent="0">
              <a:spcBef>
                <a:spcPts val="1200"/>
              </a:spcBef>
              <a:buFont typeface="Wingdings" pitchFamily="2" charset="2"/>
              <a:buNone/>
            </a:pPr>
            <a:endParaRPr lang="es-MX" sz="2000" b="1" dirty="0">
              <a:solidFill>
                <a:schemeClr val="accent5"/>
              </a:solidFill>
              <a:cs typeface="Arial" pitchFamily="34" charset="0"/>
            </a:endParaRPr>
          </a:p>
          <a:p>
            <a:pPr marL="0" indent="0">
              <a:spcBef>
                <a:spcPts val="1200"/>
              </a:spcBef>
              <a:buFont typeface="Wingdings" pitchFamily="2" charset="2"/>
              <a:buNone/>
            </a:pPr>
            <a:endParaRPr lang="es-MX" sz="2000" dirty="0">
              <a:solidFill>
                <a:srgbClr val="009900"/>
              </a:solidFill>
              <a:cs typeface="Arial" pitchFamily="34" charset="0"/>
            </a:endParaRPr>
          </a:p>
        </p:txBody>
      </p:sp>
    </p:spTree>
    <p:extLst>
      <p:ext uri="{BB962C8B-B14F-4D97-AF65-F5344CB8AC3E}">
        <p14:creationId xmlns:p14="http://schemas.microsoft.com/office/powerpoint/2010/main" val="1425336248"/>
      </p:ext>
    </p:extLst>
  </p:cSld>
  <p:clrMapOvr>
    <a:masterClrMapping/>
  </p:clrMapOvr>
  <p:transition>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4717" y="188640"/>
            <a:ext cx="4402832" cy="1023196"/>
          </a:xfrm>
        </p:spPr>
        <p:txBody>
          <a:bodyPr/>
          <a:lstStyle/>
          <a:p>
            <a:br>
              <a:rPr lang="es-MX" dirty="0"/>
            </a:br>
            <a:r>
              <a:rPr lang="es-MX" dirty="0">
                <a:cs typeface="Arial" panose="020B0604020202020204" pitchFamily="34" charset="0"/>
              </a:rPr>
              <a:t>Contenido del Adendum</a:t>
            </a:r>
            <a:br>
              <a:rPr lang="es-MX" dirty="0"/>
            </a:br>
            <a:endParaRPr lang="es-MX" dirty="0"/>
          </a:p>
        </p:txBody>
      </p:sp>
      <p:sp>
        <p:nvSpPr>
          <p:cNvPr id="13" name="Marcador de texto 8"/>
          <p:cNvSpPr txBox="1">
            <a:spLocks/>
          </p:cNvSpPr>
          <p:nvPr/>
        </p:nvSpPr>
        <p:spPr>
          <a:xfrm>
            <a:off x="254717" y="6029598"/>
            <a:ext cx="8618750" cy="639762"/>
          </a:xfrm>
          <a:prstGeom prst="rect">
            <a:avLst/>
          </a:prstGeom>
        </p:spPr>
        <p:txBody>
          <a:bodyPr anchor="b"/>
          <a:lstStyle>
            <a:lvl1pPr marL="0" indent="0" algn="l" rtl="0" eaLnBrk="1" fontAlgn="base" hangingPunct="1">
              <a:spcBef>
                <a:spcPct val="20000"/>
              </a:spcBef>
              <a:spcAft>
                <a:spcPct val="0"/>
              </a:spcAft>
              <a:buFont typeface="Arial" charset="0"/>
              <a:buNone/>
              <a:defRPr sz="2400" b="1" kern="1200" baseline="0">
                <a:solidFill>
                  <a:schemeClr val="accent1">
                    <a:lumMod val="75000"/>
                  </a:schemeClr>
                </a:solidFill>
                <a:latin typeface="+mn-lt"/>
                <a:ea typeface="+mn-ea"/>
                <a:cs typeface="+mn-cs"/>
              </a:defRPr>
            </a:lvl1pPr>
            <a:lvl2pPr marL="457200" indent="0" algn="l" rtl="0" eaLnBrk="1" fontAlgn="base" hangingPunct="1">
              <a:spcBef>
                <a:spcPct val="20000"/>
              </a:spcBef>
              <a:spcAft>
                <a:spcPct val="0"/>
              </a:spcAft>
              <a:buFont typeface="Arial"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Font typeface="Arial"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marL="342900" indent="-342900">
              <a:lnSpc>
                <a:spcPct val="150000"/>
              </a:lnSpc>
              <a:buFont typeface="Wingdings" panose="05000000000000000000" pitchFamily="2" charset="2"/>
              <a:buChar char="v"/>
            </a:pPr>
            <a:r>
              <a:rPr lang="es-MX" sz="2300" dirty="0">
                <a:latin typeface="Arial" panose="020B0604020202020204" pitchFamily="34" charset="0"/>
                <a:cs typeface="Arial" panose="020B0604020202020204" pitchFamily="34" charset="0"/>
              </a:rPr>
              <a:t>Universo de programas evaluables y requisitos.</a:t>
            </a:r>
          </a:p>
          <a:p>
            <a:pPr marL="342900" indent="-342900">
              <a:lnSpc>
                <a:spcPct val="150000"/>
              </a:lnSpc>
              <a:buFont typeface="Wingdings" panose="05000000000000000000" pitchFamily="2" charset="2"/>
              <a:buChar char="v"/>
            </a:pPr>
            <a:r>
              <a:rPr lang="es-MX" sz="2300" dirty="0">
                <a:solidFill>
                  <a:schemeClr val="accent2"/>
                </a:solidFill>
                <a:latin typeface="Arial" panose="020B0604020202020204" pitchFamily="34" charset="0"/>
                <a:cs typeface="Arial" panose="020B0604020202020204" pitchFamily="34" charset="0"/>
              </a:rPr>
              <a:t>Consideraciones y énfasis de las categorías y criterios orientados al análisis de los resultados de los programas académicos, particularmente pertinencia y empleabilidad.</a:t>
            </a:r>
          </a:p>
          <a:p>
            <a:pPr marL="342900" indent="-342900">
              <a:lnSpc>
                <a:spcPct val="150000"/>
              </a:lnSpc>
              <a:buFont typeface="Wingdings" panose="05000000000000000000" pitchFamily="2" charset="2"/>
              <a:buChar char="v"/>
            </a:pPr>
            <a:r>
              <a:rPr lang="es-MX" sz="2300" dirty="0">
                <a:latin typeface="Arial" panose="020B0604020202020204" pitchFamily="34" charset="0"/>
                <a:cs typeface="Arial" panose="020B0604020202020204" pitchFamily="34" charset="0"/>
              </a:rPr>
              <a:t>Disposiciones de carácter administrativo considerando los objetivos de simplificación del proceso.</a:t>
            </a:r>
          </a:p>
          <a:p>
            <a:pPr marL="342900" indent="-342900">
              <a:lnSpc>
                <a:spcPct val="150000"/>
              </a:lnSpc>
              <a:buFont typeface="Wingdings" panose="05000000000000000000" pitchFamily="2" charset="2"/>
              <a:buChar char="v"/>
            </a:pPr>
            <a:r>
              <a:rPr lang="es-MX" sz="2300" dirty="0">
                <a:solidFill>
                  <a:schemeClr val="accent2"/>
                </a:solidFill>
                <a:latin typeface="Arial" panose="020B0604020202020204" pitchFamily="34" charset="0"/>
                <a:cs typeface="Arial" panose="020B0604020202020204" pitchFamily="34" charset="0"/>
              </a:rPr>
              <a:t>Guías, manuales y tutoriales de apoyo al proceso que representan el mínimo estándar establecido para organismos acreditadores.</a:t>
            </a:r>
          </a:p>
        </p:txBody>
      </p:sp>
    </p:spTree>
    <p:extLst>
      <p:ext uri="{BB962C8B-B14F-4D97-AF65-F5344CB8AC3E}">
        <p14:creationId xmlns:p14="http://schemas.microsoft.com/office/powerpoint/2010/main" val="291127554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0648"/>
            <a:ext cx="4402832" cy="1023196"/>
          </a:xfrm>
        </p:spPr>
        <p:txBody>
          <a:bodyPr/>
          <a:lstStyle/>
          <a:p>
            <a:br>
              <a:rPr lang="es-MX" dirty="0"/>
            </a:br>
            <a:r>
              <a:rPr lang="es-MX" dirty="0">
                <a:cs typeface="Arial" panose="020B0604020202020204" pitchFamily="34" charset="0"/>
              </a:rPr>
              <a:t>Universo de programas evaluables y requisitos</a:t>
            </a:r>
            <a:br>
              <a:rPr lang="es-MX" dirty="0"/>
            </a:br>
            <a:endParaRPr lang="es-MX" dirty="0"/>
          </a:p>
        </p:txBody>
      </p:sp>
      <p:sp>
        <p:nvSpPr>
          <p:cNvPr id="5" name="2 Marcador de contenido"/>
          <p:cNvSpPr txBox="1">
            <a:spLocks/>
          </p:cNvSpPr>
          <p:nvPr/>
        </p:nvSpPr>
        <p:spPr>
          <a:xfrm>
            <a:off x="395536" y="3068960"/>
            <a:ext cx="8229600" cy="1684424"/>
          </a:xfrm>
          <a:prstGeom prst="rect">
            <a:avLst/>
          </a:prstGeom>
          <a:ln>
            <a:solidFill>
              <a:srgbClr val="409024"/>
            </a:solidFill>
          </a:ln>
        </p:spPr>
        <p:txBody>
          <a:bodyPr/>
          <a:lstStyle>
            <a:lvl1pPr marL="342900" indent="-342900" algn="l" rtl="0" eaLnBrk="1" fontAlgn="base" hangingPunct="1">
              <a:spcBef>
                <a:spcPct val="20000"/>
              </a:spcBef>
              <a:spcAft>
                <a:spcPct val="0"/>
              </a:spcAft>
              <a:buClr>
                <a:schemeClr val="accent2">
                  <a:lumMod val="75000"/>
                </a:schemeClr>
              </a:buClr>
              <a:buFont typeface="Wingdings" pitchFamily="2" charset="2"/>
              <a:buChar char="§"/>
              <a:defRPr sz="2400" kern="1200">
                <a:solidFill>
                  <a:schemeClr val="bg2">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2"/>
              </a:buClr>
              <a:buFont typeface="Arial" pitchFamily="34" charset="0"/>
              <a:buChar char="•"/>
              <a:defRPr sz="2000" b="0" kern="1200">
                <a:solidFill>
                  <a:schemeClr val="bg2">
                    <a:lumMod val="50000"/>
                  </a:schemeClr>
                </a:solidFill>
                <a:latin typeface="+mn-lt"/>
                <a:ea typeface="+mn-ea"/>
                <a:cs typeface="+mn-cs"/>
              </a:defRPr>
            </a:lvl2pPr>
            <a:lvl3pPr marL="1143000" indent="-228600" algn="l" rtl="0" eaLnBrk="1" fontAlgn="base" hangingPunct="1">
              <a:spcBef>
                <a:spcPct val="20000"/>
              </a:spcBef>
              <a:spcAft>
                <a:spcPct val="0"/>
              </a:spcAft>
              <a:buClr>
                <a:schemeClr val="accent3">
                  <a:lumMod val="75000"/>
                </a:schemeClr>
              </a:buClr>
              <a:buFont typeface="Wingdings" pitchFamily="2" charset="2"/>
              <a:buChar char="§"/>
              <a:defRPr sz="2000" kern="1200">
                <a:solidFill>
                  <a:schemeClr val="bg2">
                    <a:lumMod val="50000"/>
                  </a:schemeClr>
                </a:solidFill>
                <a:latin typeface="+mn-lt"/>
                <a:ea typeface="+mn-ea"/>
                <a:cs typeface="+mn-cs"/>
              </a:defRPr>
            </a:lvl3pPr>
            <a:lvl4pPr marL="1600200" indent="-228600" algn="l" rtl="0" eaLnBrk="1" fontAlgn="base" hangingPunct="1">
              <a:spcBef>
                <a:spcPct val="20000"/>
              </a:spcBef>
              <a:spcAft>
                <a:spcPct val="0"/>
              </a:spcAft>
              <a:buClr>
                <a:schemeClr val="accent3"/>
              </a:buClr>
              <a:buFont typeface="Arial" pitchFamily="34" charset="0"/>
              <a:buChar char="•"/>
              <a:defRPr sz="1800" kern="1200">
                <a:solidFill>
                  <a:schemeClr val="bg2">
                    <a:lumMod val="50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endParaRPr lang="es-MX" sz="2300" dirty="0">
              <a:solidFill>
                <a:schemeClr val="tx1"/>
              </a:solidFill>
              <a:latin typeface="Arial" pitchFamily="34" charset="0"/>
              <a:cs typeface="Arial" pitchFamily="34" charset="0"/>
            </a:endParaRPr>
          </a:p>
          <a:p>
            <a:pPr marL="0" indent="0" algn="ctr">
              <a:spcBef>
                <a:spcPts val="0"/>
              </a:spcBef>
              <a:buNone/>
            </a:pPr>
            <a:r>
              <a:rPr lang="es-MX" sz="2300" dirty="0">
                <a:solidFill>
                  <a:schemeClr val="tx1"/>
                </a:solidFill>
                <a:latin typeface="Arial" pitchFamily="34" charset="0"/>
                <a:cs typeface="Arial" pitchFamily="34" charset="0"/>
              </a:rPr>
              <a:t>Programas educativos de nivel técnico superior universitario, profesional asociado, licencia profesional o licenciatura.</a:t>
            </a:r>
          </a:p>
          <a:p>
            <a:pPr marL="0" indent="0" algn="just">
              <a:spcBef>
                <a:spcPts val="0"/>
              </a:spcBef>
              <a:buNone/>
            </a:pPr>
            <a:endParaRPr lang="es-MX" sz="2300" dirty="0">
              <a:solidFill>
                <a:schemeClr val="tx1"/>
              </a:solidFill>
              <a:latin typeface="Arial" pitchFamily="34" charset="0"/>
              <a:cs typeface="Arial" pitchFamily="34" charset="0"/>
            </a:endParaRPr>
          </a:p>
          <a:p>
            <a:pPr marL="0" indent="0" algn="just">
              <a:spcBef>
                <a:spcPts val="0"/>
              </a:spcBef>
              <a:buNone/>
            </a:pPr>
            <a:endParaRPr lang="es-MX" sz="2300" dirty="0">
              <a:solidFill>
                <a:schemeClr val="tx1"/>
              </a:solidFill>
              <a:latin typeface="Arial" pitchFamily="34" charset="0"/>
              <a:cs typeface="Arial" pitchFamily="34" charset="0"/>
            </a:endParaRPr>
          </a:p>
          <a:p>
            <a:pPr algn="just">
              <a:spcBef>
                <a:spcPts val="1200"/>
              </a:spcBef>
              <a:buFont typeface="Arial" pitchFamily="34" charset="0"/>
              <a:buChar char="•"/>
            </a:pPr>
            <a:endParaRPr lang="es-MX" sz="2300" dirty="0">
              <a:solidFill>
                <a:schemeClr val="tx1"/>
              </a:solidFill>
              <a:latin typeface="Arial" pitchFamily="34" charset="0"/>
              <a:cs typeface="Arial" pitchFamily="34" charset="0"/>
            </a:endParaRPr>
          </a:p>
        </p:txBody>
      </p:sp>
      <p:sp>
        <p:nvSpPr>
          <p:cNvPr id="13" name="Marcador de texto 8"/>
          <p:cNvSpPr txBox="1">
            <a:spLocks/>
          </p:cNvSpPr>
          <p:nvPr/>
        </p:nvSpPr>
        <p:spPr>
          <a:xfrm>
            <a:off x="251520" y="1988840"/>
            <a:ext cx="8258204" cy="639762"/>
          </a:xfrm>
          <a:prstGeom prst="rect">
            <a:avLst/>
          </a:prstGeom>
        </p:spPr>
        <p:txBody>
          <a:bodyPr anchor="b"/>
          <a:lstStyle>
            <a:lvl1pPr marL="0" indent="0" algn="l" rtl="0" eaLnBrk="1" fontAlgn="base" hangingPunct="1">
              <a:spcBef>
                <a:spcPct val="20000"/>
              </a:spcBef>
              <a:spcAft>
                <a:spcPct val="0"/>
              </a:spcAft>
              <a:buFont typeface="Arial" charset="0"/>
              <a:buNone/>
              <a:defRPr sz="2400" b="1" kern="1200" baseline="0">
                <a:solidFill>
                  <a:schemeClr val="accent1">
                    <a:lumMod val="75000"/>
                  </a:schemeClr>
                </a:solidFill>
                <a:latin typeface="+mn-lt"/>
                <a:ea typeface="+mn-ea"/>
                <a:cs typeface="+mn-cs"/>
              </a:defRPr>
            </a:lvl1pPr>
            <a:lvl2pPr marL="457200" indent="0" algn="l" rtl="0" eaLnBrk="1" fontAlgn="base" hangingPunct="1">
              <a:spcBef>
                <a:spcPct val="20000"/>
              </a:spcBef>
              <a:spcAft>
                <a:spcPct val="0"/>
              </a:spcAft>
              <a:buFont typeface="Arial"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Font typeface="Arial"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s-MX" sz="2800" dirty="0"/>
              <a:t>Universo de programas evaluables:</a:t>
            </a:r>
          </a:p>
        </p:txBody>
      </p:sp>
      <p:sp>
        <p:nvSpPr>
          <p:cNvPr id="8" name="2 Marcador de contenido"/>
          <p:cNvSpPr txBox="1">
            <a:spLocks/>
          </p:cNvSpPr>
          <p:nvPr/>
        </p:nvSpPr>
        <p:spPr>
          <a:xfrm>
            <a:off x="360677" y="5229200"/>
            <a:ext cx="8229600" cy="1091899"/>
          </a:xfrm>
          <a:prstGeom prst="rect">
            <a:avLst/>
          </a:prstGeom>
          <a:solidFill>
            <a:schemeClr val="accent1"/>
          </a:solidFill>
          <a:ln>
            <a:solidFill>
              <a:srgbClr val="409024"/>
            </a:solidFill>
          </a:ln>
        </p:spPr>
        <p:txBody>
          <a:bodyPr/>
          <a:lstStyle>
            <a:lvl1pPr marL="342900" indent="-342900" algn="l" rtl="0" eaLnBrk="1" fontAlgn="base" hangingPunct="1">
              <a:spcBef>
                <a:spcPct val="20000"/>
              </a:spcBef>
              <a:spcAft>
                <a:spcPct val="0"/>
              </a:spcAft>
              <a:buClr>
                <a:schemeClr val="accent2">
                  <a:lumMod val="75000"/>
                </a:schemeClr>
              </a:buClr>
              <a:buFont typeface="Wingdings" pitchFamily="2" charset="2"/>
              <a:buChar char="§"/>
              <a:defRPr sz="2400" kern="1200">
                <a:solidFill>
                  <a:schemeClr val="bg2">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2"/>
              </a:buClr>
              <a:buFont typeface="Arial" pitchFamily="34" charset="0"/>
              <a:buChar char="•"/>
              <a:defRPr sz="2000" b="0" kern="1200">
                <a:solidFill>
                  <a:schemeClr val="bg2">
                    <a:lumMod val="50000"/>
                  </a:schemeClr>
                </a:solidFill>
                <a:latin typeface="+mn-lt"/>
                <a:ea typeface="+mn-ea"/>
                <a:cs typeface="+mn-cs"/>
              </a:defRPr>
            </a:lvl2pPr>
            <a:lvl3pPr marL="1143000" indent="-228600" algn="l" rtl="0" eaLnBrk="1" fontAlgn="base" hangingPunct="1">
              <a:spcBef>
                <a:spcPct val="20000"/>
              </a:spcBef>
              <a:spcAft>
                <a:spcPct val="0"/>
              </a:spcAft>
              <a:buClr>
                <a:schemeClr val="accent3">
                  <a:lumMod val="75000"/>
                </a:schemeClr>
              </a:buClr>
              <a:buFont typeface="Wingdings" pitchFamily="2" charset="2"/>
              <a:buChar char="§"/>
              <a:defRPr sz="2000" kern="1200">
                <a:solidFill>
                  <a:schemeClr val="bg2">
                    <a:lumMod val="50000"/>
                  </a:schemeClr>
                </a:solidFill>
                <a:latin typeface="+mn-lt"/>
                <a:ea typeface="+mn-ea"/>
                <a:cs typeface="+mn-cs"/>
              </a:defRPr>
            </a:lvl3pPr>
            <a:lvl4pPr marL="1600200" indent="-228600" algn="l" rtl="0" eaLnBrk="1" fontAlgn="base" hangingPunct="1">
              <a:spcBef>
                <a:spcPct val="20000"/>
              </a:spcBef>
              <a:spcAft>
                <a:spcPct val="0"/>
              </a:spcAft>
              <a:buClr>
                <a:schemeClr val="accent3"/>
              </a:buClr>
              <a:buFont typeface="Arial" pitchFamily="34" charset="0"/>
              <a:buChar char="•"/>
              <a:defRPr sz="1800" kern="1200">
                <a:solidFill>
                  <a:schemeClr val="bg2">
                    <a:lumMod val="50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None/>
            </a:pPr>
            <a:endParaRPr lang="es-MX" dirty="0">
              <a:solidFill>
                <a:schemeClr val="bg1"/>
              </a:solidFill>
              <a:latin typeface="Arial" pitchFamily="34" charset="0"/>
              <a:cs typeface="Arial" pitchFamily="34" charset="0"/>
            </a:endParaRPr>
          </a:p>
          <a:p>
            <a:pPr marL="0" indent="0" algn="ctr">
              <a:spcBef>
                <a:spcPts val="0"/>
              </a:spcBef>
              <a:buNone/>
            </a:pPr>
            <a:r>
              <a:rPr lang="es-MX" dirty="0">
                <a:solidFill>
                  <a:schemeClr val="bg1"/>
                </a:solidFill>
                <a:latin typeface="Arial" pitchFamily="34" charset="0"/>
                <a:cs typeface="Arial" pitchFamily="34" charset="0"/>
              </a:rPr>
              <a:t>Modalidades: escolar, no escolarizada y mixta.</a:t>
            </a:r>
          </a:p>
          <a:p>
            <a:pPr marL="0" indent="0" algn="just">
              <a:spcBef>
                <a:spcPts val="0"/>
              </a:spcBef>
              <a:buNone/>
            </a:pPr>
            <a:endParaRPr lang="es-MX" dirty="0">
              <a:solidFill>
                <a:schemeClr val="bg1"/>
              </a:solidFill>
              <a:latin typeface="Arial" pitchFamily="34" charset="0"/>
              <a:cs typeface="Arial" pitchFamily="34" charset="0"/>
            </a:endParaRPr>
          </a:p>
          <a:p>
            <a:pPr marL="0" indent="0" algn="just">
              <a:spcBef>
                <a:spcPts val="0"/>
              </a:spcBef>
              <a:buNone/>
            </a:pPr>
            <a:endParaRPr lang="es-MX" dirty="0">
              <a:solidFill>
                <a:schemeClr val="bg1"/>
              </a:solidFill>
              <a:latin typeface="Arial" pitchFamily="34" charset="0"/>
              <a:cs typeface="Arial" pitchFamily="34" charset="0"/>
            </a:endParaRPr>
          </a:p>
          <a:p>
            <a:pPr marL="0" indent="0" algn="just">
              <a:spcBef>
                <a:spcPts val="1200"/>
              </a:spcBef>
              <a:buNone/>
            </a:pPr>
            <a:endParaRPr lang="es-MX"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3648429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16632"/>
            <a:ext cx="4402832" cy="1023196"/>
          </a:xfrm>
        </p:spPr>
        <p:txBody>
          <a:bodyPr/>
          <a:lstStyle/>
          <a:p>
            <a:br>
              <a:rPr lang="es-MX" sz="2800" dirty="0"/>
            </a:br>
            <a:r>
              <a:rPr lang="es-MX" sz="2800" dirty="0">
                <a:cs typeface="Arial" panose="020B0604020202020204" pitchFamily="34" charset="0"/>
              </a:rPr>
              <a:t>Criterios orientados al análisis de resultados de los programas educativos</a:t>
            </a:r>
            <a:br>
              <a:rPr lang="es-MX" sz="2800" dirty="0"/>
            </a:br>
            <a:endParaRPr lang="es-MX" sz="2800" dirty="0"/>
          </a:p>
        </p:txBody>
      </p:sp>
      <p:sp>
        <p:nvSpPr>
          <p:cNvPr id="13" name="Marcador de texto 8"/>
          <p:cNvSpPr txBox="1">
            <a:spLocks/>
          </p:cNvSpPr>
          <p:nvPr/>
        </p:nvSpPr>
        <p:spPr>
          <a:xfrm>
            <a:off x="3131840" y="5707483"/>
            <a:ext cx="5521900" cy="639762"/>
          </a:xfrm>
          <a:prstGeom prst="rect">
            <a:avLst/>
          </a:prstGeom>
        </p:spPr>
        <p:txBody>
          <a:bodyPr anchor="b"/>
          <a:lstStyle>
            <a:lvl1pPr marL="0" indent="0" algn="l" rtl="0" eaLnBrk="1" fontAlgn="base" hangingPunct="1">
              <a:spcBef>
                <a:spcPct val="20000"/>
              </a:spcBef>
              <a:spcAft>
                <a:spcPct val="0"/>
              </a:spcAft>
              <a:buFont typeface="Arial" charset="0"/>
              <a:buNone/>
              <a:defRPr sz="2400" b="1" kern="1200" baseline="0">
                <a:solidFill>
                  <a:schemeClr val="accent1">
                    <a:lumMod val="75000"/>
                  </a:schemeClr>
                </a:solidFill>
                <a:latin typeface="+mn-lt"/>
                <a:ea typeface="+mn-ea"/>
                <a:cs typeface="+mn-cs"/>
              </a:defRPr>
            </a:lvl1pPr>
            <a:lvl2pPr marL="457200" indent="0" algn="l" rtl="0" eaLnBrk="1" fontAlgn="base" hangingPunct="1">
              <a:spcBef>
                <a:spcPct val="20000"/>
              </a:spcBef>
              <a:spcAft>
                <a:spcPct val="0"/>
              </a:spcAft>
              <a:buFont typeface="Arial"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Font typeface="Arial"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Font typeface="Arial"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marL="914400" lvl="1" indent="-457200" algn="just">
              <a:buFont typeface="Wingdings" panose="05000000000000000000" pitchFamily="2" charset="2"/>
              <a:buChar char="v"/>
            </a:pPr>
            <a:r>
              <a:rPr lang="es-419" dirty="0">
                <a:solidFill>
                  <a:schemeClr val="accent2">
                    <a:lumMod val="75000"/>
                  </a:schemeClr>
                </a:solidFill>
              </a:rPr>
              <a:t>Garantizar la pertinencia de los programas académicos en términos de:</a:t>
            </a:r>
          </a:p>
          <a:p>
            <a:pPr marL="1828800" lvl="3" indent="-457200" algn="just">
              <a:buFont typeface="Arial" panose="020B0604020202020204" pitchFamily="34" charset="0"/>
              <a:buChar char="•"/>
            </a:pPr>
            <a:r>
              <a:rPr lang="es-419" sz="1800" dirty="0">
                <a:solidFill>
                  <a:schemeClr val="accent2">
                    <a:lumMod val="50000"/>
                  </a:schemeClr>
                </a:solidFill>
              </a:rPr>
              <a:t>Perfiles de egreso.</a:t>
            </a:r>
          </a:p>
          <a:p>
            <a:pPr marL="1828800" lvl="3" indent="-457200" algn="just">
              <a:buFont typeface="Arial" panose="020B0604020202020204" pitchFamily="34" charset="0"/>
              <a:buChar char="•"/>
            </a:pPr>
            <a:r>
              <a:rPr lang="es-419" sz="1800" dirty="0">
                <a:solidFill>
                  <a:schemeClr val="accent2">
                    <a:lumMod val="50000"/>
                  </a:schemeClr>
                </a:solidFill>
              </a:rPr>
              <a:t>Empleabilidad.</a:t>
            </a:r>
          </a:p>
          <a:p>
            <a:pPr marL="1828800" lvl="3" indent="-457200" algn="just">
              <a:buFont typeface="Arial" panose="020B0604020202020204" pitchFamily="34" charset="0"/>
              <a:buChar char="•"/>
            </a:pPr>
            <a:r>
              <a:rPr lang="es-419" sz="1800" dirty="0">
                <a:solidFill>
                  <a:schemeClr val="accent2">
                    <a:lumMod val="50000"/>
                  </a:schemeClr>
                </a:solidFill>
              </a:rPr>
              <a:t>Productividad.</a:t>
            </a:r>
          </a:p>
          <a:p>
            <a:pPr marL="1828800" lvl="3" indent="-457200" algn="just">
              <a:buFont typeface="Arial" panose="020B0604020202020204" pitchFamily="34" charset="0"/>
              <a:buChar char="•"/>
            </a:pPr>
            <a:r>
              <a:rPr lang="es-419" sz="1800" dirty="0">
                <a:solidFill>
                  <a:schemeClr val="accent2">
                    <a:lumMod val="50000"/>
                  </a:schemeClr>
                </a:solidFill>
              </a:rPr>
              <a:t>Contribuciones a la solución de problemáticas locales y regionales.</a:t>
            </a:r>
          </a:p>
          <a:p>
            <a:pPr marL="1828800" lvl="3" indent="-457200" algn="just">
              <a:buFont typeface="Arial" panose="020B0604020202020204" pitchFamily="34" charset="0"/>
              <a:buChar char="•"/>
            </a:pPr>
            <a:endParaRPr lang="es-419" sz="1800" dirty="0">
              <a:solidFill>
                <a:schemeClr val="accent2">
                  <a:lumMod val="75000"/>
                </a:schemeClr>
              </a:solidFill>
            </a:endParaRPr>
          </a:p>
          <a:p>
            <a:pPr marL="914400" lvl="1" indent="-457200" algn="just">
              <a:buFont typeface="Wingdings" panose="05000000000000000000" pitchFamily="2" charset="2"/>
              <a:buChar char="v"/>
            </a:pPr>
            <a:r>
              <a:rPr lang="es-419" dirty="0">
                <a:solidFill>
                  <a:schemeClr val="accent2">
                    <a:lumMod val="75000"/>
                  </a:schemeClr>
                </a:solidFill>
              </a:rPr>
              <a:t>Facilitar la equivalencia de los instrumentos de evaluación de los organismos acreditadores nacionales con los empleados internacionalmente.</a:t>
            </a:r>
          </a:p>
          <a:p>
            <a:pPr marL="1828800" lvl="3" indent="-457200" algn="just">
              <a:buFont typeface="Arial" panose="020B0604020202020204" pitchFamily="34" charset="0"/>
              <a:buChar char="•"/>
            </a:pPr>
            <a:endParaRPr lang="es-419" sz="1800" dirty="0">
              <a:solidFill>
                <a:schemeClr val="accent2">
                  <a:lumMod val="75000"/>
                </a:schemeClr>
              </a:solidFill>
            </a:endParaRPr>
          </a:p>
        </p:txBody>
      </p:sp>
      <p:sp>
        <p:nvSpPr>
          <p:cNvPr id="4" name="TextBox 3"/>
          <p:cNvSpPr txBox="1"/>
          <p:nvPr/>
        </p:nvSpPr>
        <p:spPr>
          <a:xfrm>
            <a:off x="485737" y="2060848"/>
            <a:ext cx="2615004" cy="1754326"/>
          </a:xfrm>
          <a:prstGeom prst="rect">
            <a:avLst/>
          </a:prstGeom>
          <a:solidFill>
            <a:schemeClr val="bg1"/>
          </a:solidFill>
          <a:ln>
            <a:solidFill>
              <a:schemeClr val="accent1"/>
            </a:solidFill>
          </a:ln>
        </p:spPr>
        <p:txBody>
          <a:bodyPr wrap="square" rtlCol="0">
            <a:spAutoFit/>
          </a:bodyPr>
          <a:lstStyle/>
          <a:p>
            <a:pPr algn="ctr"/>
            <a:r>
              <a:rPr lang="es-419" b="1" dirty="0">
                <a:solidFill>
                  <a:schemeClr val="accent5"/>
                </a:solidFill>
                <a:latin typeface="+mn-lt"/>
              </a:rPr>
              <a:t>Se proponen:</a:t>
            </a:r>
          </a:p>
          <a:p>
            <a:pPr algn="ctr"/>
            <a:r>
              <a:rPr lang="es-419" dirty="0">
                <a:solidFill>
                  <a:schemeClr val="accent5"/>
                </a:solidFill>
                <a:latin typeface="+mn-lt"/>
              </a:rPr>
              <a:t>Disposiciones específicas para fortalecer la pertinencia y los resultados de los programas académicos.</a:t>
            </a:r>
            <a:endParaRPr lang="es-MX" sz="1600" dirty="0">
              <a:solidFill>
                <a:schemeClr val="accent5"/>
              </a:solidFill>
              <a:latin typeface="+mn-lt"/>
            </a:endParaRPr>
          </a:p>
        </p:txBody>
      </p:sp>
      <p:sp>
        <p:nvSpPr>
          <p:cNvPr id="5" name="TextBox 4"/>
          <p:cNvSpPr txBox="1"/>
          <p:nvPr/>
        </p:nvSpPr>
        <p:spPr>
          <a:xfrm>
            <a:off x="476400" y="4530328"/>
            <a:ext cx="2615004" cy="1692771"/>
          </a:xfrm>
          <a:prstGeom prst="rect">
            <a:avLst/>
          </a:prstGeom>
          <a:solidFill>
            <a:srgbClr val="409024"/>
          </a:solidFill>
        </p:spPr>
        <p:txBody>
          <a:bodyPr wrap="square" rtlCol="0">
            <a:spAutoFit/>
          </a:bodyPr>
          <a:lstStyle/>
          <a:p>
            <a:pPr marL="0" lvl="1" algn="ctr"/>
            <a:r>
              <a:rPr lang="es-419" b="1" dirty="0">
                <a:solidFill>
                  <a:schemeClr val="bg1"/>
                </a:solidFill>
                <a:latin typeface="+mn-lt"/>
              </a:rPr>
              <a:t>Se requiere:</a:t>
            </a:r>
          </a:p>
          <a:p>
            <a:pPr marL="0" lvl="1" algn="ctr"/>
            <a:r>
              <a:rPr lang="es-419" dirty="0">
                <a:solidFill>
                  <a:schemeClr val="bg1"/>
                </a:solidFill>
                <a:latin typeface="+mn-lt"/>
              </a:rPr>
              <a:t>Revisión de consideraciones y énfasis aplicables a criterios vigentes de calidad</a:t>
            </a:r>
            <a:endParaRPr lang="es-MX" dirty="0">
              <a:solidFill>
                <a:schemeClr val="bg1"/>
              </a:solidFill>
              <a:latin typeface="+mn-lt"/>
            </a:endParaRPr>
          </a:p>
          <a:p>
            <a:endParaRPr lang="es-419" sz="1400" dirty="0"/>
          </a:p>
        </p:txBody>
      </p:sp>
      <p:sp>
        <p:nvSpPr>
          <p:cNvPr id="6" name="Arrow: Down 5"/>
          <p:cNvSpPr/>
          <p:nvPr/>
        </p:nvSpPr>
        <p:spPr>
          <a:xfrm>
            <a:off x="1651952" y="3861048"/>
            <a:ext cx="263899"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00"/>
          </a:p>
        </p:txBody>
      </p:sp>
    </p:spTree>
    <p:extLst>
      <p:ext uri="{BB962C8B-B14F-4D97-AF65-F5344CB8AC3E}">
        <p14:creationId xmlns:p14="http://schemas.microsoft.com/office/powerpoint/2010/main" val="26210568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52293"/>
            <a:ext cx="4402832" cy="1023196"/>
          </a:xfrm>
        </p:spPr>
        <p:txBody>
          <a:bodyPr/>
          <a:lstStyle/>
          <a:p>
            <a:br>
              <a:rPr lang="es-MX" sz="2800" dirty="0"/>
            </a:br>
            <a:r>
              <a:rPr lang="es-MX" sz="2800" dirty="0">
                <a:cs typeface="Arial" panose="020B0604020202020204" pitchFamily="34" charset="0"/>
              </a:rPr>
              <a:t>Disposiciones administrativas y metodológicas</a:t>
            </a:r>
            <a:br>
              <a:rPr lang="es-MX" sz="2800" dirty="0"/>
            </a:br>
            <a:endParaRPr lang="es-MX" sz="2800" dirty="0"/>
          </a:p>
        </p:txBody>
      </p:sp>
      <p:sp>
        <p:nvSpPr>
          <p:cNvPr id="4" name="TextBox 3"/>
          <p:cNvSpPr txBox="1"/>
          <p:nvPr/>
        </p:nvSpPr>
        <p:spPr>
          <a:xfrm>
            <a:off x="971600" y="5326008"/>
            <a:ext cx="3960440" cy="338554"/>
          </a:xfrm>
          <a:prstGeom prst="rect">
            <a:avLst/>
          </a:prstGeom>
          <a:noFill/>
        </p:spPr>
        <p:txBody>
          <a:bodyPr wrap="square" rtlCol="0">
            <a:spAutoFit/>
          </a:bodyPr>
          <a:lstStyle/>
          <a:p>
            <a:r>
              <a:rPr lang="es-419" sz="1600" i="1" dirty="0"/>
              <a:t>Etapas del proceso de evaluación</a:t>
            </a:r>
          </a:p>
        </p:txBody>
      </p:sp>
      <p:pic>
        <p:nvPicPr>
          <p:cNvPr id="5" name="Picture 2" descr="Siia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6062176"/>
            <a:ext cx="1783273" cy="51382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652120" y="1556792"/>
            <a:ext cx="2952328" cy="4247317"/>
          </a:xfrm>
          <a:prstGeom prst="rect">
            <a:avLst/>
          </a:prstGeom>
          <a:solidFill>
            <a:schemeClr val="accent1">
              <a:lumMod val="75000"/>
            </a:schemeClr>
          </a:solidFill>
        </p:spPr>
        <p:txBody>
          <a:bodyPr wrap="square" rtlCol="0">
            <a:spAutoFit/>
          </a:bodyPr>
          <a:lstStyle/>
          <a:p>
            <a:r>
              <a:rPr lang="es-419" b="1" dirty="0">
                <a:solidFill>
                  <a:schemeClr val="bg1"/>
                </a:solidFill>
              </a:rPr>
              <a:t>Objetivos:</a:t>
            </a:r>
          </a:p>
          <a:p>
            <a:endParaRPr lang="es-419" dirty="0">
              <a:solidFill>
                <a:schemeClr val="bg1"/>
              </a:solidFill>
            </a:endParaRPr>
          </a:p>
          <a:p>
            <a:r>
              <a:rPr lang="es-419" dirty="0">
                <a:solidFill>
                  <a:schemeClr val="bg1"/>
                </a:solidFill>
              </a:rPr>
              <a:t>Ampliar universo de programas que pueden presentar solicitud de evaluación.</a:t>
            </a:r>
          </a:p>
          <a:p>
            <a:endParaRPr lang="es-419" dirty="0">
              <a:solidFill>
                <a:schemeClr val="bg1"/>
              </a:solidFill>
            </a:endParaRPr>
          </a:p>
          <a:p>
            <a:endParaRPr lang="es-419" dirty="0">
              <a:solidFill>
                <a:schemeClr val="bg1"/>
              </a:solidFill>
            </a:endParaRPr>
          </a:p>
          <a:p>
            <a:r>
              <a:rPr lang="es-419" dirty="0">
                <a:solidFill>
                  <a:schemeClr val="bg1"/>
                </a:solidFill>
              </a:rPr>
              <a:t>Eficientar el proceso.</a:t>
            </a:r>
          </a:p>
          <a:p>
            <a:endParaRPr lang="es-419" dirty="0">
              <a:solidFill>
                <a:schemeClr val="bg1"/>
              </a:solidFill>
            </a:endParaRPr>
          </a:p>
          <a:p>
            <a:endParaRPr lang="es-419" dirty="0">
              <a:solidFill>
                <a:schemeClr val="bg1"/>
              </a:solidFill>
            </a:endParaRPr>
          </a:p>
          <a:p>
            <a:r>
              <a:rPr lang="es-419" dirty="0">
                <a:solidFill>
                  <a:schemeClr val="bg1"/>
                </a:solidFill>
              </a:rPr>
              <a:t>Hacer más accesible la evaluación a las IES en términos de tiempos y costos.</a:t>
            </a:r>
          </a:p>
        </p:txBody>
      </p:sp>
      <p:pic>
        <p:nvPicPr>
          <p:cNvPr id="14" name="Picture 13"/>
          <p:cNvPicPr>
            <a:picLocks noChangeAspect="1"/>
          </p:cNvPicPr>
          <p:nvPr/>
        </p:nvPicPr>
        <p:blipFill>
          <a:blip r:embed="rId3"/>
          <a:stretch>
            <a:fillRect/>
          </a:stretch>
        </p:blipFill>
        <p:spPr>
          <a:xfrm>
            <a:off x="-2206" y="2204864"/>
            <a:ext cx="5331988" cy="3119330"/>
          </a:xfrm>
          <a:prstGeom prst="rect">
            <a:avLst/>
          </a:prstGeom>
        </p:spPr>
      </p:pic>
    </p:spTree>
    <p:extLst>
      <p:ext uri="{BB962C8B-B14F-4D97-AF65-F5344CB8AC3E}">
        <p14:creationId xmlns:p14="http://schemas.microsoft.com/office/powerpoint/2010/main" val="3691246286"/>
      </p:ext>
    </p:extLst>
  </p:cSld>
  <p:clrMapOvr>
    <a:masterClrMapping/>
  </p:clrMapOvr>
  <p:transition>
    <p:fade/>
  </p:transition>
</p:sld>
</file>

<file path=ppt/theme/theme1.xml><?xml version="1.0" encoding="utf-8"?>
<a:theme xmlns:a="http://schemas.openxmlformats.org/drawingml/2006/main" name="copaes1">
  <a:themeElements>
    <a:clrScheme name="copaes">
      <a:dk1>
        <a:sysClr val="windowText" lastClr="000000"/>
      </a:dk1>
      <a:lt1>
        <a:srgbClr val="FFFFFF"/>
      </a:lt1>
      <a:dk2>
        <a:srgbClr val="424456"/>
      </a:dk2>
      <a:lt2>
        <a:srgbClr val="DEDEDE"/>
      </a:lt2>
      <a:accent1>
        <a:srgbClr val="268317"/>
      </a:accent1>
      <a:accent2>
        <a:srgbClr val="37BD21"/>
      </a:accent2>
      <a:accent3>
        <a:srgbClr val="9CD61A"/>
      </a:accent3>
      <a:accent4>
        <a:srgbClr val="729B15"/>
      </a:accent4>
      <a:accent5>
        <a:srgbClr val="147614"/>
      </a:accent5>
      <a:accent6>
        <a:srgbClr val="7F7F7F"/>
      </a:accent6>
      <a:hlink>
        <a:srgbClr val="147614"/>
      </a:hlink>
      <a:folHlink>
        <a:srgbClr val="37BD21"/>
      </a:folHlink>
    </a:clrScheme>
    <a:fontScheme name="copaes">
      <a:majorFont>
        <a:latin typeface="Whitney"/>
        <a:ea typeface=""/>
        <a:cs typeface=""/>
      </a:majorFont>
      <a:minorFont>
        <a:latin typeface="Whitney Book"/>
        <a:ea typeface=""/>
        <a:cs typeface=""/>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copaes1</Template>
  <TotalTime>5776</TotalTime>
  <Words>951</Words>
  <Application>Microsoft Office PowerPoint</Application>
  <PresentationFormat>Presentación en pantalla (4:3)</PresentationFormat>
  <Paragraphs>159</Paragraphs>
  <Slides>13</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Arial Narrow</vt:lpstr>
      <vt:lpstr>Calibri</vt:lpstr>
      <vt:lpstr>Whitney</vt:lpstr>
      <vt:lpstr>Whitney Book</vt:lpstr>
      <vt:lpstr>Wingdings</vt:lpstr>
      <vt:lpstr>copaes1</vt:lpstr>
      <vt:lpstr>MGR 3.0 y Adendum</vt:lpstr>
      <vt:lpstr>Estado actual del Marco de Referencia 3.0:</vt:lpstr>
      <vt:lpstr>Propósito del Adendum:</vt:lpstr>
      <vt:lpstr>Propósitos del Adendum:</vt:lpstr>
      <vt:lpstr>Conjunto de documentos propuestos:</vt:lpstr>
      <vt:lpstr> Contenido del Adendum </vt:lpstr>
      <vt:lpstr> Universo de programas evaluables y requisitos </vt:lpstr>
      <vt:lpstr> Criterios orientados al análisis de resultados de los programas educativos </vt:lpstr>
      <vt:lpstr> Disposiciones administrativas y metodológicas </vt:lpstr>
      <vt:lpstr>Documentos de apoyo:</vt:lpstr>
      <vt:lpstr>Documentos de apoyo:</vt:lpstr>
      <vt:lpstr>Documentos de apoyo:</vt:lpstr>
      <vt:lpstr>Presentación de PowerPoint</vt:lpstr>
    </vt:vector>
  </TitlesOfParts>
  <Company>Fat Camp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acreditación de programas de educación superior en México</dc:title>
  <dc:creator>Emmanuel Jazbeck</dc:creator>
  <cp:lastModifiedBy>Juan Del Castillo</cp:lastModifiedBy>
  <cp:revision>516</cp:revision>
  <cp:lastPrinted>2013-07-31T17:05:31Z</cp:lastPrinted>
  <dcterms:created xsi:type="dcterms:W3CDTF">2013-07-12T02:56:50Z</dcterms:created>
  <dcterms:modified xsi:type="dcterms:W3CDTF">2017-06-22T07:00:33Z</dcterms:modified>
</cp:coreProperties>
</file>