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2" r:id="rId2"/>
    <p:sldId id="591" r:id="rId3"/>
    <p:sldId id="635" r:id="rId4"/>
    <p:sldId id="566" r:id="rId5"/>
    <p:sldId id="619" r:id="rId6"/>
    <p:sldId id="306" r:id="rId7"/>
    <p:sldId id="303" r:id="rId8"/>
    <p:sldId id="302" r:id="rId9"/>
    <p:sldId id="315" r:id="rId10"/>
    <p:sldId id="307" r:id="rId11"/>
    <p:sldId id="313" r:id="rId12"/>
    <p:sldId id="638" r:id="rId13"/>
    <p:sldId id="639" r:id="rId14"/>
    <p:sldId id="577" r:id="rId15"/>
    <p:sldId id="606" r:id="rId16"/>
    <p:sldId id="582" r:id="rId17"/>
    <p:sldId id="640" r:id="rId18"/>
    <p:sldId id="605" r:id="rId19"/>
    <p:sldId id="263" r:id="rId20"/>
    <p:sldId id="587" r:id="rId21"/>
    <p:sldId id="562" r:id="rId22"/>
    <p:sldId id="603" r:id="rId23"/>
    <p:sldId id="604" r:id="rId24"/>
    <p:sldId id="264" r:id="rId25"/>
    <p:sldId id="637" r:id="rId26"/>
    <p:sldId id="549" r:id="rId27"/>
    <p:sldId id="634" r:id="rId28"/>
    <p:sldId id="626" r:id="rId29"/>
    <p:sldId id="627" r:id="rId30"/>
    <p:sldId id="630" r:id="rId31"/>
    <p:sldId id="628" r:id="rId32"/>
    <p:sldId id="547" r:id="rId33"/>
  </p:sldIdLst>
  <p:sldSz cx="9144000" cy="5715000" type="screen16x10"/>
  <p:notesSz cx="6662738" cy="9926638"/>
  <p:defaultTextStyle>
    <a:defPPr>
      <a:defRPr lang="es-MX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5307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  <p15:guide id="4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duan Ramìrez Pèrez" initials="LRP" lastIdx="17" clrIdx="0"/>
  <p:cmAuthor id="2" name="Area Tecnica" initials="AT" lastIdx="4" clrIdx="1"/>
  <p:cmAuthor id="3" name="Lucrecia Gonzalez Rodríguez" initials="LGR" lastIdx="1" clrIdx="2">
    <p:extLst>
      <p:ext uri="{19B8F6BF-5375-455C-9EA6-DF929625EA0E}">
        <p15:presenceInfo xmlns:p15="http://schemas.microsoft.com/office/powerpoint/2012/main" userId="S-1-5-21-4100486095-2910406311-1643779924-32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7718"/>
    <a:srgbClr val="5F9D22"/>
    <a:srgbClr val="B5B8B8"/>
    <a:srgbClr val="D00005"/>
    <a:srgbClr val="FF9933"/>
    <a:srgbClr val="0066FF"/>
    <a:srgbClr val="9CCA7C"/>
    <a:srgbClr val="5EAE22"/>
    <a:srgbClr val="B3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0" autoAdjust="0"/>
    <p:restoredTop sz="94291" autoAdjust="0"/>
  </p:normalViewPr>
  <p:slideViewPr>
    <p:cSldViewPr snapToGrid="0">
      <p:cViewPr varScale="1">
        <p:scale>
          <a:sx n="77" d="100"/>
          <a:sy n="77" d="100"/>
        </p:scale>
        <p:origin x="414" y="90"/>
      </p:cViewPr>
      <p:guideLst>
        <p:guide orient="horz" pos="2208"/>
        <p:guide pos="5307"/>
        <p:guide orient="horz" pos="180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\Desktop\Estad&#237;sticas%20COMA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\Desktop\2019\Presentaciones\Presentacion%20COMACE%2020_06_2019\Estad&#237;sticas%20COM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25506228316018E-2"/>
          <c:y val="0.18672298206856003"/>
          <c:w val="0.88330334186637782"/>
          <c:h val="0.5746347741241940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PÚBLICAS</c:v>
                </c:pt>
              </c:strCache>
            </c:strRef>
          </c:tx>
          <c:spPr>
            <a:ln w="38100" cap="rnd" cmpd="sng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1249999999999702E-3"/>
                  <c:y val="-2.109374870240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8-4F69-B449-DFDE4122BE37}"/>
                </c:ext>
              </c:extLst>
            </c:dLbl>
            <c:dLbl>
              <c:idx val="1"/>
              <c:layout>
                <c:manualLayout>
                  <c:x val="4.6874999999999998E-3"/>
                  <c:y val="-1.8749998846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E8-4F69-B449-DFDE4122B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I-IV</c:v>
                </c:pt>
                <c:pt idx="1">
                  <c:v>V-VIII</c:v>
                </c:pt>
                <c:pt idx="2">
                  <c:v>IX - X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89.3</c:v>
                </c:pt>
                <c:pt idx="1">
                  <c:v>70.2</c:v>
                </c:pt>
                <c:pt idx="2">
                  <c:v>55.1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E8-4F69-B449-DFDE4122BE3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PARTICULARES</c:v>
                </c:pt>
              </c:strCache>
            </c:strRef>
          </c:tx>
          <c:spPr>
            <a:ln w="38100" cap="rnd" cmpd="sng">
              <a:solidFill>
                <a:srgbClr val="16560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062500000000002E-2"/>
                  <c:y val="2.578124841404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E8-4F69-B449-DFDE4122BE37}"/>
                </c:ext>
              </c:extLst>
            </c:dLbl>
            <c:dLbl>
              <c:idx val="1"/>
              <c:layout>
                <c:manualLayout>
                  <c:x val="4.6874999999999998E-3"/>
                  <c:y val="2.812499826986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E8-4F69-B449-DFDE4122B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I-IV</c:v>
                </c:pt>
                <c:pt idx="1">
                  <c:v>V-VIII</c:v>
                </c:pt>
                <c:pt idx="2">
                  <c:v>IX - X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10.7</c:v>
                </c:pt>
                <c:pt idx="1">
                  <c:v>29.8</c:v>
                </c:pt>
                <c:pt idx="2">
                  <c:v>44.9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E8-4F69-B449-DFDE4122B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079168"/>
        <c:axId val="299080704"/>
      </c:lineChart>
      <c:catAx>
        <c:axId val="2990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99080704"/>
        <c:crosses val="autoZero"/>
        <c:auto val="1"/>
        <c:lblAlgn val="ctr"/>
        <c:lblOffset val="100"/>
        <c:noMultiLvlLbl val="0"/>
      </c:catAx>
      <c:valAx>
        <c:axId val="29908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90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78919579250305"/>
          <c:y val="0.87634913765492906"/>
          <c:w val="0.54594878446108208"/>
          <c:h val="0.122332801592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6955541600202"/>
          <c:y val="0.13593220338983103"/>
          <c:w val="0.87268054683348706"/>
          <c:h val="0.59439061642718516"/>
        </c:manualLayout>
      </c:layout>
      <c:lineChart>
        <c:grouping val="standard"/>
        <c:varyColors val="0"/>
        <c:ser>
          <c:idx val="0"/>
          <c:order val="0"/>
          <c:tx>
            <c:strRef>
              <c:f>Hoja1!$C$5</c:f>
              <c:strCache>
                <c:ptCount val="1"/>
                <c:pt idx="0">
                  <c:v>Matrícula total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Hoja1!$B$6:$B$17</c:f>
              <c:strCache>
                <c:ptCount val="12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2021-2022</c:v>
                </c:pt>
                <c:pt idx="10">
                  <c:v>2022-2023</c:v>
                </c:pt>
                <c:pt idx="11">
                  <c:v>2023-2024</c:v>
                </c:pt>
              </c:strCache>
            </c:strRef>
          </c:cat>
          <c:val>
            <c:numRef>
              <c:f>Hoja1!$C$6:$C$17</c:f>
              <c:numCache>
                <c:formatCode>#,##0</c:formatCode>
                <c:ptCount val="12"/>
                <c:pt idx="0">
                  <c:v>3449366</c:v>
                </c:pt>
                <c:pt idx="1">
                  <c:v>3588041</c:v>
                </c:pt>
                <c:pt idx="2">
                  <c:v>3718995</c:v>
                </c:pt>
                <c:pt idx="3">
                  <c:v>3915971</c:v>
                </c:pt>
                <c:pt idx="4">
                  <c:v>4096139</c:v>
                </c:pt>
                <c:pt idx="5">
                  <c:v>4209860</c:v>
                </c:pt>
                <c:pt idx="6" formatCode="_-* #,##0_-;\-* #,##0_-;_-* &quot;-&quot;??_-;_-@_-">
                  <c:v>4361958.8</c:v>
                </c:pt>
                <c:pt idx="7" formatCode="_-* #,##0_-;\-* #,##0_-;_-* &quot;-&quot;??_-;_-@_-">
                  <c:v>4514057.6000000006</c:v>
                </c:pt>
                <c:pt idx="8" formatCode="_-* #,##0_-;\-* #,##0_-;_-* &quot;-&quot;??_-;_-@_-">
                  <c:v>4666156.4000000004</c:v>
                </c:pt>
                <c:pt idx="9" formatCode="_-* #,##0_-;\-* #,##0_-;_-* &quot;-&quot;??_-;_-@_-">
                  <c:v>4816193.4800000004</c:v>
                </c:pt>
                <c:pt idx="10" formatCode="_-* #,##0_-;\-* #,##0_-;_-* &quot;-&quot;??_-;_-@_-">
                  <c:v>4968063.2</c:v>
                </c:pt>
                <c:pt idx="11" formatCode="_-* #,##0_-;\-* #,##0_-;_-* &quot;-&quot;??_-;_-@_-">
                  <c:v>5119932.92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C5-413E-8072-814EB13FF267}"/>
            </c:ext>
          </c:extLst>
        </c:ser>
        <c:ser>
          <c:idx val="1"/>
          <c:order val="1"/>
          <c:tx>
            <c:strRef>
              <c:f>Hoja1!$D$5</c:f>
              <c:strCache>
                <c:ptCount val="1"/>
                <c:pt idx="0">
                  <c:v>Matrícula de calidad</c:v>
                </c:pt>
              </c:strCache>
            </c:strRef>
          </c:tx>
          <c:spPr>
            <a:ln w="28575" cap="rnd">
              <a:solidFill>
                <a:srgbClr val="62AF4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2AF44"/>
              </a:solidFill>
              <a:ln w="9525">
                <a:solidFill>
                  <a:srgbClr val="62AF44"/>
                </a:solidFill>
              </a:ln>
              <a:effectLst/>
            </c:spPr>
          </c:marker>
          <c:cat>
            <c:strRef>
              <c:f>Hoja1!$B$6:$B$17</c:f>
              <c:strCache>
                <c:ptCount val="12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  <c:pt idx="9">
                  <c:v>2021-2022</c:v>
                </c:pt>
                <c:pt idx="10">
                  <c:v>2022-2023</c:v>
                </c:pt>
                <c:pt idx="11">
                  <c:v>2023-2024</c:v>
                </c:pt>
              </c:strCache>
            </c:strRef>
          </c:cat>
          <c:val>
            <c:numRef>
              <c:f>Hoja1!$D$6:$D$17</c:f>
              <c:numCache>
                <c:formatCode>_-* #,##0_-;\-* #,##0_-;_-* "-"??_-;_-@_-</c:formatCode>
                <c:ptCount val="12"/>
                <c:pt idx="0">
                  <c:v>1599142</c:v>
                </c:pt>
                <c:pt idx="1">
                  <c:v>1659151</c:v>
                </c:pt>
                <c:pt idx="2">
                  <c:v>1743196</c:v>
                </c:pt>
                <c:pt idx="3">
                  <c:v>1628542</c:v>
                </c:pt>
                <c:pt idx="4">
                  <c:v>1735051</c:v>
                </c:pt>
                <c:pt idx="5">
                  <c:v>1966594</c:v>
                </c:pt>
                <c:pt idx="6">
                  <c:v>2040084.4</c:v>
                </c:pt>
                <c:pt idx="7">
                  <c:v>2113574.7999999998</c:v>
                </c:pt>
                <c:pt idx="8">
                  <c:v>2187065.2000000002</c:v>
                </c:pt>
                <c:pt idx="9">
                  <c:v>2260555.6</c:v>
                </c:pt>
                <c:pt idx="10">
                  <c:v>2334046</c:v>
                </c:pt>
                <c:pt idx="11">
                  <c:v>2407536.4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C5-413E-8072-814EB13FF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69184"/>
        <c:axId val="219870720"/>
      </c:lineChart>
      <c:catAx>
        <c:axId val="2198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es-ES"/>
            </a:pPr>
            <a:endParaRPr lang="es-MX"/>
          </a:p>
        </c:txPr>
        <c:crossAx val="219870720"/>
        <c:crosses val="autoZero"/>
        <c:auto val="1"/>
        <c:lblAlgn val="ctr"/>
        <c:lblOffset val="100"/>
        <c:noMultiLvlLbl val="0"/>
      </c:catAx>
      <c:valAx>
        <c:axId val="21987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s-ES"/>
            </a:pPr>
            <a:endParaRPr lang="es-MX"/>
          </a:p>
        </c:txPr>
        <c:crossAx val="2198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20832411954202"/>
          <c:y val="0.902450971103404"/>
          <c:w val="0.58215718552890583"/>
          <c:h val="9.754902889659651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lang="es-ES" sz="14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cs typeface="Arial"/>
        </a:defRPr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'Universo de trabajo Superbase'!$C$69</c:f>
              <c:strCache>
                <c:ptCount val="1"/>
                <c:pt idx="0">
                  <c:v>Matrícula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E0B7-B24F-838E-C584A0C697E0}"/>
              </c:ext>
            </c:extLst>
          </c:dPt>
          <c:dLbls>
            <c:dLbl>
              <c:idx val="0"/>
              <c:layout>
                <c:manualLayout>
                  <c:x val="2.2222222222222233E-2"/>
                  <c:y val="-3.7037037037037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B7-B24F-838E-C584A0C697E0}"/>
                </c:ext>
              </c:extLst>
            </c:dLbl>
            <c:dLbl>
              <c:idx val="1"/>
              <c:layout>
                <c:manualLayout>
                  <c:x val="3.0555518057259822E-2"/>
                  <c:y val="-2.3327121299815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7-B24F-838E-C584A0C69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'Universo de trabajo Superbase'!$A$70:$A$71</c:f>
              <c:strCache>
                <c:ptCount val="2"/>
                <c:pt idx="0">
                  <c:v>Universo de trabajo</c:v>
                </c:pt>
                <c:pt idx="1">
                  <c:v>Programas Acreditados</c:v>
                </c:pt>
              </c:strCache>
            </c:strRef>
          </c:cat>
          <c:val>
            <c:numRef>
              <c:f>'Universo de trabajo Superbase'!$C$70:$C$71</c:f>
              <c:numCache>
                <c:formatCode>#,##0</c:formatCode>
                <c:ptCount val="2"/>
                <c:pt idx="0">
                  <c:v>115610</c:v>
                </c:pt>
                <c:pt idx="1">
                  <c:v>38395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B7-B24F-838E-C584A0C69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47232"/>
        <c:axId val="106448768"/>
        <c:axId val="0"/>
      </c:bar3DChart>
      <c:catAx>
        <c:axId val="10644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448768"/>
        <c:crosses val="autoZero"/>
        <c:auto val="1"/>
        <c:lblAlgn val="ctr"/>
        <c:lblOffset val="100"/>
        <c:noMultiLvlLbl val="0"/>
      </c:catAx>
      <c:valAx>
        <c:axId val="106448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644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utura Lt BT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'Universo de trabajo Superbase'!$B$123</c:f>
              <c:strCache>
                <c:ptCount val="1"/>
                <c:pt idx="0">
                  <c:v>Programas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C33-4346-888B-CC11CDC82A1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C33-4346-888B-CC11CDC82A12}"/>
              </c:ext>
            </c:extLst>
          </c:dPt>
          <c:dLbls>
            <c:dLbl>
              <c:idx val="0"/>
              <c:layout>
                <c:manualLayout>
                  <c:x val="3.0555494348103916E-2"/>
                  <c:y val="-4.04684392825837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33-4346-888B-CC11CDC82A12}"/>
                </c:ext>
              </c:extLst>
            </c:dLbl>
            <c:dLbl>
              <c:idx val="1"/>
              <c:layout>
                <c:manualLayout>
                  <c:x val="2.5000000000000001E-2"/>
                  <c:y val="-2.7777777777777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33-4346-888B-CC11CDC82A12}"/>
                </c:ext>
              </c:extLst>
            </c:dLbl>
            <c:dLbl>
              <c:idx val="2"/>
              <c:layout>
                <c:manualLayout>
                  <c:x val="2.0352034101676037E-2"/>
                  <c:y val="-3.6274815342811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33-4346-888B-CC11CDC82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'Universo de trabajo Superbase'!$A$124:$A$126</c:f>
              <c:strCache>
                <c:ptCount val="3"/>
                <c:pt idx="0">
                  <c:v>Programas evaluables de enfermería - DGESU</c:v>
                </c:pt>
                <c:pt idx="1">
                  <c:v>Universo de trabajo - COMACE</c:v>
                </c:pt>
                <c:pt idx="2">
                  <c:v>Programas Acreditados</c:v>
                </c:pt>
              </c:strCache>
            </c:strRef>
          </c:cat>
          <c:val>
            <c:numRef>
              <c:f>'Universo de trabajo Superbase'!$B$124:$B$126</c:f>
              <c:numCache>
                <c:formatCode>General</c:formatCode>
                <c:ptCount val="3"/>
                <c:pt idx="0">
                  <c:v>264</c:v>
                </c:pt>
                <c:pt idx="1">
                  <c:v>177</c:v>
                </c:pt>
                <c:pt idx="2" formatCode="#,##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33-4346-888B-CC11CDC82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268096"/>
        <c:axId val="139949184"/>
        <c:axId val="0"/>
      </c:bar3DChart>
      <c:catAx>
        <c:axId val="13926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949184"/>
        <c:crosses val="autoZero"/>
        <c:auto val="1"/>
        <c:lblAlgn val="ctr"/>
        <c:lblOffset val="100"/>
        <c:noMultiLvlLbl val="0"/>
      </c:catAx>
      <c:valAx>
        <c:axId val="13994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2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utura Lt BT"/>
        </a:defRPr>
      </a:pPr>
      <a:endParaRPr lang="es-MX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6-18T17:44:33.78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AAC8A-10E0-4F95-AA6B-09917AA70152}" type="doc">
      <dgm:prSet loTypeId="urn:microsoft.com/office/officeart/2005/8/layout/cycle6" loCatId="cycle" qsTypeId="urn:microsoft.com/office/officeart/2005/8/quickstyle/simple1" qsCatId="simple" csTypeId="urn:microsoft.com/office/officeart/2005/8/colors/colorful1#26" csCatId="colorful" phldr="1"/>
      <dgm:spPr/>
      <dgm:t>
        <a:bodyPr/>
        <a:lstStyle/>
        <a:p>
          <a:endParaRPr lang="es-ES"/>
        </a:p>
      </dgm:t>
    </dgm:pt>
    <dgm:pt modelId="{F75ABA92-9D47-406B-89C5-F71C1342C42B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900" b="1" dirty="0">
              <a:solidFill>
                <a:srgbClr val="FFFFFF"/>
              </a:solidFill>
              <a:latin typeface="Futura Lt BT" panose="020B0402020204020303"/>
            </a:rPr>
            <a:t>Globalización</a:t>
          </a:r>
          <a:r>
            <a:rPr lang="es-MX" sz="900" dirty="0">
              <a:solidFill>
                <a:srgbClr val="FFFFFF"/>
              </a:solidFill>
              <a:latin typeface="Futura Lt BT" panose="020B0402020204020303"/>
            </a:rPr>
            <a:t> y </a:t>
          </a:r>
          <a:r>
            <a:rPr lang="es-MX" sz="900" b="1" dirty="0">
              <a:solidFill>
                <a:srgbClr val="FFFFFF"/>
              </a:solidFill>
              <a:latin typeface="Futura Lt BT" panose="020B0402020204020303"/>
            </a:rPr>
            <a:t>avances tecnológicos</a:t>
          </a:r>
        </a:p>
        <a:p>
          <a:r>
            <a:rPr lang="es-ES" sz="900" dirty="0">
              <a:solidFill>
                <a:srgbClr val="FFFFFF"/>
              </a:solidFill>
              <a:latin typeface="Futura Lt BT" panose="020B0402020204020303"/>
            </a:rPr>
            <a:t>Modifican la forma de vivir, de formarnos, de trabajar, de comunicarnos y de relacionarnos</a:t>
          </a:r>
        </a:p>
      </dgm:t>
    </dgm:pt>
    <dgm:pt modelId="{ED69A5E3-CDFD-4F5B-B8CD-839409E0DCAF}" type="parTrans" cxnId="{1FBCBF6B-0DE2-4A8A-82DE-1AEBE368656C}">
      <dgm:prSet/>
      <dgm:spPr/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5869397D-FF54-4D84-849D-C508891B9112}" type="sibTrans" cxnId="{1FBCBF6B-0DE2-4A8A-82DE-1AEBE368656C}">
      <dgm:prSet/>
      <dgm:spPr>
        <a:solidFill>
          <a:srgbClr val="7F7F7F"/>
        </a:solidFill>
        <a:ln>
          <a:solidFill>
            <a:srgbClr val="A5A5A5"/>
          </a:solidFill>
        </a:ln>
      </dgm:spPr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04DCA70B-8226-4781-9E26-196E951E03B6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900" b="1" dirty="0">
              <a:solidFill>
                <a:srgbClr val="FFFFFF"/>
              </a:solidFill>
              <a:latin typeface="Futura Lt BT" panose="020B0402020204020303"/>
            </a:rPr>
            <a:t>Velocidad</a:t>
          </a:r>
          <a:r>
            <a:rPr lang="es-ES" sz="1000" b="1" dirty="0">
              <a:solidFill>
                <a:srgbClr val="FFFFFF"/>
              </a:solidFill>
              <a:latin typeface="Futura Lt BT" panose="020B0402020204020303"/>
            </a:rPr>
            <a:t> de la generación del conocimiento </a:t>
          </a:r>
        </a:p>
        <a:p>
          <a:r>
            <a:rPr lang="es-ES" sz="900" dirty="0">
              <a:solidFill>
                <a:srgbClr val="FFFFFF"/>
              </a:solidFill>
              <a:latin typeface="Futura Lt BT" panose="020B0402020204020303"/>
            </a:rPr>
            <a:t>Lo que se aprende hoy probablemente sea obsoleto en unos cuantos años</a:t>
          </a:r>
        </a:p>
      </dgm:t>
    </dgm:pt>
    <dgm:pt modelId="{E3666AE8-77C4-4813-9E55-83699D5BF62B}" type="parTrans" cxnId="{C7D2BA19-271A-44E4-ACC4-1649215999AC}">
      <dgm:prSet/>
      <dgm:spPr/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FA98579A-8284-4CB5-8E62-22F27EDD0A3D}" type="sibTrans" cxnId="{C7D2BA19-271A-44E4-ACC4-1649215999AC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617F22D7-1D76-4E5B-9644-BA819987E03E}">
      <dgm:prSet phldrT="[Texto]" custT="1"/>
      <dgm:spPr>
        <a:solidFill>
          <a:srgbClr val="5F9D22"/>
        </a:solidFill>
      </dgm:spPr>
      <dgm:t>
        <a:bodyPr/>
        <a:lstStyle/>
        <a:p>
          <a:r>
            <a:rPr lang="es-ES" sz="1000" b="1" dirty="0">
              <a:solidFill>
                <a:srgbClr val="FFFFFF"/>
              </a:solidFill>
              <a:latin typeface="Futura Lt BT" panose="020B0402020204020303"/>
            </a:rPr>
            <a:t>Demanda de acceso a la educación superior</a:t>
          </a:r>
        </a:p>
        <a:p>
          <a:r>
            <a:rPr lang="es-ES" sz="900" dirty="0">
              <a:solidFill>
                <a:srgbClr val="FFFFFF"/>
              </a:solidFill>
              <a:latin typeface="Futura Lt BT" panose="020B0402020204020303"/>
            </a:rPr>
            <a:t>Representa cada vez más una esperanza de progreso y movilidad social para las personas y las sociedades. </a:t>
          </a:r>
        </a:p>
      </dgm:t>
    </dgm:pt>
    <dgm:pt modelId="{48F3F84B-8A82-44D3-AD4F-92E490412102}" type="parTrans" cxnId="{C080CDCB-E6D2-4A35-BF90-981BE3527CD4}">
      <dgm:prSet/>
      <dgm:spPr/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CB19FD95-5FB9-4122-80A9-7C3E093E6774}" type="sibTrans" cxnId="{C080CDCB-E6D2-4A35-BF90-981BE3527CD4}">
      <dgm:prSet/>
      <dgm:spPr>
        <a:ln>
          <a:solidFill>
            <a:srgbClr val="A5A5A5"/>
          </a:solidFill>
        </a:ln>
      </dgm:spPr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55D7C1BD-1459-4B9E-9A4D-A917F5CECC60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800" b="1" dirty="0">
              <a:solidFill>
                <a:srgbClr val="FFFFFF"/>
              </a:solidFill>
              <a:latin typeface="Futura Lt BT" panose="020B0402020204020303"/>
            </a:rPr>
            <a:t>Dinámica y estructura</a:t>
          </a:r>
          <a:r>
            <a:rPr lang="es-ES" sz="800" dirty="0">
              <a:solidFill>
                <a:srgbClr val="FFFFFF"/>
              </a:solidFill>
              <a:latin typeface="Futura Lt BT" panose="020B0402020204020303"/>
            </a:rPr>
            <a:t> </a:t>
          </a:r>
          <a:r>
            <a:rPr lang="es-ES" sz="800" b="1" dirty="0">
              <a:solidFill>
                <a:srgbClr val="FFFFFF"/>
              </a:solidFill>
              <a:latin typeface="Futura Lt BT" panose="020B0402020204020303"/>
            </a:rPr>
            <a:t>del empleo</a:t>
          </a:r>
        </a:p>
        <a:p>
          <a:r>
            <a:rPr lang="es-ES" sz="800" dirty="0">
              <a:solidFill>
                <a:srgbClr val="FFFFFF"/>
              </a:solidFill>
              <a:latin typeface="Futura Lt BT" panose="020B0402020204020303"/>
            </a:rPr>
            <a:t>Una </a:t>
          </a:r>
          <a:r>
            <a:rPr lang="es-MX" sz="800" dirty="0">
              <a:solidFill>
                <a:srgbClr val="FFFFFF"/>
              </a:solidFill>
              <a:latin typeface="Futura Lt BT" panose="020B0402020204020303"/>
            </a:rPr>
            <a:t>proporción de los nuevos empleos será para trabajadores del conocimiento o profesionales con capacidades técnicas, formación práctica, habilidades directivas y espíritu emprendedor</a:t>
          </a:r>
          <a:endParaRPr lang="es-ES" sz="800" dirty="0">
            <a:solidFill>
              <a:srgbClr val="FFFFFF"/>
            </a:solidFill>
            <a:latin typeface="Futura Lt BT" panose="020B0402020204020303"/>
          </a:endParaRPr>
        </a:p>
      </dgm:t>
    </dgm:pt>
    <dgm:pt modelId="{206531B0-C84D-4A6D-9664-9CFF9DC0DC51}" type="parTrans" cxnId="{05A6DD62-2E26-46F0-B8CF-D90ED8D5533E}">
      <dgm:prSet/>
      <dgm:spPr/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36550C99-3B02-43DE-AE05-7621FE6D41EB}" type="sibTrans" cxnId="{05A6DD62-2E26-46F0-B8CF-D90ED8D5533E}">
      <dgm:prSet/>
      <dgm:spPr>
        <a:ln>
          <a:solidFill>
            <a:srgbClr val="A5A5A5"/>
          </a:solidFill>
        </a:ln>
      </dgm:spPr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3B45FE15-3E07-4916-97B3-3AACF5B57729}">
      <dgm:prSet phldrT="[Texto]" custT="1"/>
      <dgm:spPr/>
      <dgm:t>
        <a:bodyPr/>
        <a:lstStyle/>
        <a:p>
          <a:r>
            <a:rPr lang="es-ES" sz="1050" b="1" dirty="0">
              <a:solidFill>
                <a:srgbClr val="FFFFFF"/>
              </a:solidFill>
              <a:latin typeface="Futura Lt BT" panose="020B0402020204020303"/>
            </a:rPr>
            <a:t>Tecnologías digitales</a:t>
          </a:r>
        </a:p>
        <a:p>
          <a:r>
            <a:rPr lang="es-ES" sz="1050" dirty="0">
              <a:solidFill>
                <a:srgbClr val="FFFFFF"/>
              </a:solidFill>
              <a:latin typeface="Futura Lt BT" panose="020B0402020204020303"/>
            </a:rPr>
            <a:t>Influyen en la educación y transforman el panorama de la formación profesional</a:t>
          </a:r>
        </a:p>
      </dgm:t>
    </dgm:pt>
    <dgm:pt modelId="{D0EB2482-32EE-4A28-A454-4FABDC9792FF}" type="parTrans" cxnId="{30971EFC-8835-4F7E-84F0-051AE87954C5}">
      <dgm:prSet/>
      <dgm:spPr/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F6A2DEB4-4739-4106-85B8-43F09C13F3D8}" type="sibTrans" cxnId="{30971EFC-8835-4F7E-84F0-051AE87954C5}">
      <dgm:prSet/>
      <dgm:spPr/>
      <dgm:t>
        <a:bodyPr/>
        <a:lstStyle/>
        <a:p>
          <a:endParaRPr lang="es-ES" sz="1800">
            <a:solidFill>
              <a:srgbClr val="FFFFFF"/>
            </a:solidFill>
          </a:endParaRPr>
        </a:p>
      </dgm:t>
    </dgm:pt>
    <dgm:pt modelId="{365EC6F8-049F-413F-98DA-E280C6D7FAE3}" type="pres">
      <dgm:prSet presAssocID="{F0EAAC8A-10E0-4F95-AA6B-09917AA70152}" presName="cycle" presStyleCnt="0">
        <dgm:presLayoutVars>
          <dgm:dir/>
          <dgm:resizeHandles val="exact"/>
        </dgm:presLayoutVars>
      </dgm:prSet>
      <dgm:spPr/>
    </dgm:pt>
    <dgm:pt modelId="{D21351C2-8E5E-4A6F-AD20-00DB038CAE56}" type="pres">
      <dgm:prSet presAssocID="{F75ABA92-9D47-406B-89C5-F71C1342C42B}" presName="node" presStyleLbl="node1" presStyleIdx="0" presStyleCnt="5" custScaleX="115446" custScaleY="156570" custRadScaleRad="100036" custRadScaleInc="-6391">
        <dgm:presLayoutVars>
          <dgm:bulletEnabled val="1"/>
        </dgm:presLayoutVars>
      </dgm:prSet>
      <dgm:spPr/>
    </dgm:pt>
    <dgm:pt modelId="{898639C9-01F3-446D-8A17-B8636B6CF112}" type="pres">
      <dgm:prSet presAssocID="{F75ABA92-9D47-406B-89C5-F71C1342C42B}" presName="spNode" presStyleCnt="0"/>
      <dgm:spPr/>
    </dgm:pt>
    <dgm:pt modelId="{D5C992E4-7DDE-46A8-B5BB-7A21CD5822B2}" type="pres">
      <dgm:prSet presAssocID="{5869397D-FF54-4D84-849D-C508891B9112}" presName="sibTrans" presStyleLbl="sibTrans1D1" presStyleIdx="0" presStyleCnt="5"/>
      <dgm:spPr/>
    </dgm:pt>
    <dgm:pt modelId="{EF4A9C12-AA14-4D14-8007-5E5D5BED54A4}" type="pres">
      <dgm:prSet presAssocID="{04DCA70B-8226-4781-9E26-196E951E03B6}" presName="node" presStyleLbl="node1" presStyleIdx="1" presStyleCnt="5" custScaleX="115446" custScaleY="156570" custRadScaleRad="95889" custRadScaleInc="-3333">
        <dgm:presLayoutVars>
          <dgm:bulletEnabled val="1"/>
        </dgm:presLayoutVars>
      </dgm:prSet>
      <dgm:spPr/>
    </dgm:pt>
    <dgm:pt modelId="{B13BADC3-4CDD-4DD4-B0A3-4BA36C4AFC24}" type="pres">
      <dgm:prSet presAssocID="{04DCA70B-8226-4781-9E26-196E951E03B6}" presName="spNode" presStyleCnt="0"/>
      <dgm:spPr/>
    </dgm:pt>
    <dgm:pt modelId="{663785B2-E3E5-419C-81BE-E0CD2B1E34B2}" type="pres">
      <dgm:prSet presAssocID="{FA98579A-8284-4CB5-8E62-22F27EDD0A3D}" presName="sibTrans" presStyleLbl="sibTrans1D1" presStyleIdx="1" presStyleCnt="5"/>
      <dgm:spPr/>
    </dgm:pt>
    <dgm:pt modelId="{80C1940C-C0DE-4F6A-A426-289FD12C8A05}" type="pres">
      <dgm:prSet presAssocID="{617F22D7-1D76-4E5B-9644-BA819987E03E}" presName="node" presStyleLbl="node1" presStyleIdx="2" presStyleCnt="5" custScaleX="115446" custScaleY="156570" custRadScaleRad="93066" custRadScaleInc="-3777">
        <dgm:presLayoutVars>
          <dgm:bulletEnabled val="1"/>
        </dgm:presLayoutVars>
      </dgm:prSet>
      <dgm:spPr/>
    </dgm:pt>
    <dgm:pt modelId="{C3DABF2F-D0A2-4676-95FC-63F095E8C54B}" type="pres">
      <dgm:prSet presAssocID="{617F22D7-1D76-4E5B-9644-BA819987E03E}" presName="spNode" presStyleCnt="0"/>
      <dgm:spPr/>
    </dgm:pt>
    <dgm:pt modelId="{3AAAC654-463E-4E38-93C1-D7323F0DB481}" type="pres">
      <dgm:prSet presAssocID="{CB19FD95-5FB9-4122-80A9-7C3E093E6774}" presName="sibTrans" presStyleLbl="sibTrans1D1" presStyleIdx="2" presStyleCnt="5"/>
      <dgm:spPr/>
    </dgm:pt>
    <dgm:pt modelId="{D2FAE432-2F69-4E86-9E11-245E9EF7CE88}" type="pres">
      <dgm:prSet presAssocID="{55D7C1BD-1459-4B9E-9A4D-A917F5CECC60}" presName="node" presStyleLbl="node1" presStyleIdx="3" presStyleCnt="5" custScaleX="120343" custScaleY="156570" custRadScaleRad="97304" custRadScaleInc="11568">
        <dgm:presLayoutVars>
          <dgm:bulletEnabled val="1"/>
        </dgm:presLayoutVars>
      </dgm:prSet>
      <dgm:spPr/>
    </dgm:pt>
    <dgm:pt modelId="{0D83FF75-2A2F-43EE-A54D-E0DA36ABE226}" type="pres">
      <dgm:prSet presAssocID="{55D7C1BD-1459-4B9E-9A4D-A917F5CECC60}" presName="spNode" presStyleCnt="0"/>
      <dgm:spPr/>
    </dgm:pt>
    <dgm:pt modelId="{507AE34C-6903-4BAB-9260-6724C0AC0D7A}" type="pres">
      <dgm:prSet presAssocID="{36550C99-3B02-43DE-AE05-7621FE6D41EB}" presName="sibTrans" presStyleLbl="sibTrans1D1" presStyleIdx="3" presStyleCnt="5"/>
      <dgm:spPr/>
    </dgm:pt>
    <dgm:pt modelId="{649063D1-FE06-4AC0-82BE-C3606F4C602A}" type="pres">
      <dgm:prSet presAssocID="{3B45FE15-3E07-4916-97B3-3AACF5B57729}" presName="node" presStyleLbl="node1" presStyleIdx="4" presStyleCnt="5" custScaleX="115446" custScaleY="156570" custRadScaleRad="104129" custRadScaleInc="-3069">
        <dgm:presLayoutVars>
          <dgm:bulletEnabled val="1"/>
        </dgm:presLayoutVars>
      </dgm:prSet>
      <dgm:spPr/>
    </dgm:pt>
    <dgm:pt modelId="{DA6BD13F-8E13-4ABB-B085-F0ED91EB28FF}" type="pres">
      <dgm:prSet presAssocID="{3B45FE15-3E07-4916-97B3-3AACF5B57729}" presName="spNode" presStyleCnt="0"/>
      <dgm:spPr/>
    </dgm:pt>
    <dgm:pt modelId="{E2455F66-4044-48E6-8807-C4A62424DC19}" type="pres">
      <dgm:prSet presAssocID="{F6A2DEB4-4739-4106-85B8-43F09C13F3D8}" presName="sibTrans" presStyleLbl="sibTrans1D1" presStyleIdx="4" presStyleCnt="5"/>
      <dgm:spPr/>
    </dgm:pt>
  </dgm:ptLst>
  <dgm:cxnLst>
    <dgm:cxn modelId="{1C3F0802-1B7C-4E60-95A3-2119F751F237}" type="presOf" srcId="{55D7C1BD-1459-4B9E-9A4D-A917F5CECC60}" destId="{D2FAE432-2F69-4E86-9E11-245E9EF7CE88}" srcOrd="0" destOrd="0" presId="urn:microsoft.com/office/officeart/2005/8/layout/cycle6"/>
    <dgm:cxn modelId="{C7D2BA19-271A-44E4-ACC4-1649215999AC}" srcId="{F0EAAC8A-10E0-4F95-AA6B-09917AA70152}" destId="{04DCA70B-8226-4781-9E26-196E951E03B6}" srcOrd="1" destOrd="0" parTransId="{E3666AE8-77C4-4813-9E55-83699D5BF62B}" sibTransId="{FA98579A-8284-4CB5-8E62-22F27EDD0A3D}"/>
    <dgm:cxn modelId="{52E24124-2B1D-4D45-AA6D-60DC131437BC}" type="presOf" srcId="{F6A2DEB4-4739-4106-85B8-43F09C13F3D8}" destId="{E2455F66-4044-48E6-8807-C4A62424DC19}" srcOrd="0" destOrd="0" presId="urn:microsoft.com/office/officeart/2005/8/layout/cycle6"/>
    <dgm:cxn modelId="{4880E029-5B97-400E-AFFC-35A27EF9F0AC}" type="presOf" srcId="{CB19FD95-5FB9-4122-80A9-7C3E093E6774}" destId="{3AAAC654-463E-4E38-93C1-D7323F0DB481}" srcOrd="0" destOrd="0" presId="urn:microsoft.com/office/officeart/2005/8/layout/cycle6"/>
    <dgm:cxn modelId="{66E37D3B-35CC-4743-B725-BB7139B2DFFD}" type="presOf" srcId="{F75ABA92-9D47-406B-89C5-F71C1342C42B}" destId="{D21351C2-8E5E-4A6F-AD20-00DB038CAE56}" srcOrd="0" destOrd="0" presId="urn:microsoft.com/office/officeart/2005/8/layout/cycle6"/>
    <dgm:cxn modelId="{05A6DD62-2E26-46F0-B8CF-D90ED8D5533E}" srcId="{F0EAAC8A-10E0-4F95-AA6B-09917AA70152}" destId="{55D7C1BD-1459-4B9E-9A4D-A917F5CECC60}" srcOrd="3" destOrd="0" parTransId="{206531B0-C84D-4A6D-9664-9CFF9DC0DC51}" sibTransId="{36550C99-3B02-43DE-AE05-7621FE6D41EB}"/>
    <dgm:cxn modelId="{1FBCBF6B-0DE2-4A8A-82DE-1AEBE368656C}" srcId="{F0EAAC8A-10E0-4F95-AA6B-09917AA70152}" destId="{F75ABA92-9D47-406B-89C5-F71C1342C42B}" srcOrd="0" destOrd="0" parTransId="{ED69A5E3-CDFD-4F5B-B8CD-839409E0DCAF}" sibTransId="{5869397D-FF54-4D84-849D-C508891B9112}"/>
    <dgm:cxn modelId="{02F4AA4C-A0A0-451D-A64C-4136FA4663D3}" type="presOf" srcId="{04DCA70B-8226-4781-9E26-196E951E03B6}" destId="{EF4A9C12-AA14-4D14-8007-5E5D5BED54A4}" srcOrd="0" destOrd="0" presId="urn:microsoft.com/office/officeart/2005/8/layout/cycle6"/>
    <dgm:cxn modelId="{52DF5D74-70B1-4C8A-A64A-79A9EF4899AC}" type="presOf" srcId="{3B45FE15-3E07-4916-97B3-3AACF5B57729}" destId="{649063D1-FE06-4AC0-82BE-C3606F4C602A}" srcOrd="0" destOrd="0" presId="urn:microsoft.com/office/officeart/2005/8/layout/cycle6"/>
    <dgm:cxn modelId="{71DFC58F-5BA5-489C-AB2C-FF1EAEE7A577}" type="presOf" srcId="{FA98579A-8284-4CB5-8E62-22F27EDD0A3D}" destId="{663785B2-E3E5-419C-81BE-E0CD2B1E34B2}" srcOrd="0" destOrd="0" presId="urn:microsoft.com/office/officeart/2005/8/layout/cycle6"/>
    <dgm:cxn modelId="{EE3AF2AB-33EC-4570-8809-CBFE3ABC8971}" type="presOf" srcId="{5869397D-FF54-4D84-849D-C508891B9112}" destId="{D5C992E4-7DDE-46A8-B5BB-7A21CD5822B2}" srcOrd="0" destOrd="0" presId="urn:microsoft.com/office/officeart/2005/8/layout/cycle6"/>
    <dgm:cxn modelId="{47C8E9AE-8B0A-4CB3-80B2-D551FE1E12F5}" type="presOf" srcId="{617F22D7-1D76-4E5B-9644-BA819987E03E}" destId="{80C1940C-C0DE-4F6A-A426-289FD12C8A05}" srcOrd="0" destOrd="0" presId="urn:microsoft.com/office/officeart/2005/8/layout/cycle6"/>
    <dgm:cxn modelId="{C080CDCB-E6D2-4A35-BF90-981BE3527CD4}" srcId="{F0EAAC8A-10E0-4F95-AA6B-09917AA70152}" destId="{617F22D7-1D76-4E5B-9644-BA819987E03E}" srcOrd="2" destOrd="0" parTransId="{48F3F84B-8A82-44D3-AD4F-92E490412102}" sibTransId="{CB19FD95-5FB9-4122-80A9-7C3E093E6774}"/>
    <dgm:cxn modelId="{B46069E7-081C-4E4C-9119-6750829D3FAF}" type="presOf" srcId="{36550C99-3B02-43DE-AE05-7621FE6D41EB}" destId="{507AE34C-6903-4BAB-9260-6724C0AC0D7A}" srcOrd="0" destOrd="0" presId="urn:microsoft.com/office/officeart/2005/8/layout/cycle6"/>
    <dgm:cxn modelId="{30971EFC-8835-4F7E-84F0-051AE87954C5}" srcId="{F0EAAC8A-10E0-4F95-AA6B-09917AA70152}" destId="{3B45FE15-3E07-4916-97B3-3AACF5B57729}" srcOrd="4" destOrd="0" parTransId="{D0EB2482-32EE-4A28-A454-4FABDC9792FF}" sibTransId="{F6A2DEB4-4739-4106-85B8-43F09C13F3D8}"/>
    <dgm:cxn modelId="{ABA429FF-DD5E-4346-A0B8-F84E68D398D5}" type="presOf" srcId="{F0EAAC8A-10E0-4F95-AA6B-09917AA70152}" destId="{365EC6F8-049F-413F-98DA-E280C6D7FAE3}" srcOrd="0" destOrd="0" presId="urn:microsoft.com/office/officeart/2005/8/layout/cycle6"/>
    <dgm:cxn modelId="{B4C3B3C2-3EE8-4CD6-A5F4-6B2FF24689F6}" type="presParOf" srcId="{365EC6F8-049F-413F-98DA-E280C6D7FAE3}" destId="{D21351C2-8E5E-4A6F-AD20-00DB038CAE56}" srcOrd="0" destOrd="0" presId="urn:microsoft.com/office/officeart/2005/8/layout/cycle6"/>
    <dgm:cxn modelId="{B2402C16-A0EC-43DC-AB9A-E13415459AB9}" type="presParOf" srcId="{365EC6F8-049F-413F-98DA-E280C6D7FAE3}" destId="{898639C9-01F3-446D-8A17-B8636B6CF112}" srcOrd="1" destOrd="0" presId="urn:microsoft.com/office/officeart/2005/8/layout/cycle6"/>
    <dgm:cxn modelId="{269FD9EB-E635-4754-A8AE-BF6CF51BBEA9}" type="presParOf" srcId="{365EC6F8-049F-413F-98DA-E280C6D7FAE3}" destId="{D5C992E4-7DDE-46A8-B5BB-7A21CD5822B2}" srcOrd="2" destOrd="0" presId="urn:microsoft.com/office/officeart/2005/8/layout/cycle6"/>
    <dgm:cxn modelId="{08102664-6872-4D65-95F5-64D7BEC36D8A}" type="presParOf" srcId="{365EC6F8-049F-413F-98DA-E280C6D7FAE3}" destId="{EF4A9C12-AA14-4D14-8007-5E5D5BED54A4}" srcOrd="3" destOrd="0" presId="urn:microsoft.com/office/officeart/2005/8/layout/cycle6"/>
    <dgm:cxn modelId="{A931A195-47DE-4A10-84F0-71E480C6054E}" type="presParOf" srcId="{365EC6F8-049F-413F-98DA-E280C6D7FAE3}" destId="{B13BADC3-4CDD-4DD4-B0A3-4BA36C4AFC24}" srcOrd="4" destOrd="0" presId="urn:microsoft.com/office/officeart/2005/8/layout/cycle6"/>
    <dgm:cxn modelId="{0295DCD4-A9BD-48D4-8F0B-D596B8EC5C73}" type="presParOf" srcId="{365EC6F8-049F-413F-98DA-E280C6D7FAE3}" destId="{663785B2-E3E5-419C-81BE-E0CD2B1E34B2}" srcOrd="5" destOrd="0" presId="urn:microsoft.com/office/officeart/2005/8/layout/cycle6"/>
    <dgm:cxn modelId="{F1DF192E-5525-49CA-BB79-629DD232B098}" type="presParOf" srcId="{365EC6F8-049F-413F-98DA-E280C6D7FAE3}" destId="{80C1940C-C0DE-4F6A-A426-289FD12C8A05}" srcOrd="6" destOrd="0" presId="urn:microsoft.com/office/officeart/2005/8/layout/cycle6"/>
    <dgm:cxn modelId="{04C545D9-4DBB-479F-9677-00ABE672E330}" type="presParOf" srcId="{365EC6F8-049F-413F-98DA-E280C6D7FAE3}" destId="{C3DABF2F-D0A2-4676-95FC-63F095E8C54B}" srcOrd="7" destOrd="0" presId="urn:microsoft.com/office/officeart/2005/8/layout/cycle6"/>
    <dgm:cxn modelId="{DF0811C1-CE2B-4519-8D56-CACA3A86B7D4}" type="presParOf" srcId="{365EC6F8-049F-413F-98DA-E280C6D7FAE3}" destId="{3AAAC654-463E-4E38-93C1-D7323F0DB481}" srcOrd="8" destOrd="0" presId="urn:microsoft.com/office/officeart/2005/8/layout/cycle6"/>
    <dgm:cxn modelId="{B05B72C8-A5D4-4C22-92B2-0684B35FEC4F}" type="presParOf" srcId="{365EC6F8-049F-413F-98DA-E280C6D7FAE3}" destId="{D2FAE432-2F69-4E86-9E11-245E9EF7CE88}" srcOrd="9" destOrd="0" presId="urn:microsoft.com/office/officeart/2005/8/layout/cycle6"/>
    <dgm:cxn modelId="{9663AB2E-9975-482C-932D-D55ED02C85FB}" type="presParOf" srcId="{365EC6F8-049F-413F-98DA-E280C6D7FAE3}" destId="{0D83FF75-2A2F-43EE-A54D-E0DA36ABE226}" srcOrd="10" destOrd="0" presId="urn:microsoft.com/office/officeart/2005/8/layout/cycle6"/>
    <dgm:cxn modelId="{67D7EBB0-B9B8-4E32-9B68-0FE62FC33502}" type="presParOf" srcId="{365EC6F8-049F-413F-98DA-E280C6D7FAE3}" destId="{507AE34C-6903-4BAB-9260-6724C0AC0D7A}" srcOrd="11" destOrd="0" presId="urn:microsoft.com/office/officeart/2005/8/layout/cycle6"/>
    <dgm:cxn modelId="{964039B5-7A1F-43AB-91C9-802CC1E4E92B}" type="presParOf" srcId="{365EC6F8-049F-413F-98DA-E280C6D7FAE3}" destId="{649063D1-FE06-4AC0-82BE-C3606F4C602A}" srcOrd="12" destOrd="0" presId="urn:microsoft.com/office/officeart/2005/8/layout/cycle6"/>
    <dgm:cxn modelId="{C9F085EA-AF4E-404E-899B-4E8B38616CB7}" type="presParOf" srcId="{365EC6F8-049F-413F-98DA-E280C6D7FAE3}" destId="{DA6BD13F-8E13-4ABB-B085-F0ED91EB28FF}" srcOrd="13" destOrd="0" presId="urn:microsoft.com/office/officeart/2005/8/layout/cycle6"/>
    <dgm:cxn modelId="{54E70BE8-8EDD-4FA9-83DB-6002E084E29E}" type="presParOf" srcId="{365EC6F8-049F-413F-98DA-E280C6D7FAE3}" destId="{E2455F66-4044-48E6-8807-C4A62424DC1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58711-A240-4763-AB70-9739A9B862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98764-106C-4347-ACC0-2E48927485B5}" type="pres">
      <dgm:prSet presAssocID="{E4F58711-A240-4763-AB70-9739A9B862F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C4AC15-16CB-433C-8AAA-AE15A8659184}" type="presOf" srcId="{E4F58711-A240-4763-AB70-9739A9B862F6}" destId="{F0798764-106C-4347-ACC0-2E48927485B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58711-A240-4763-AB70-9739A9B862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98764-106C-4347-ACC0-2E48927485B5}" type="pres">
      <dgm:prSet presAssocID="{E4F58711-A240-4763-AB70-9739A9B862F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B7C3C21-4BDE-4823-8BD4-998CAAED7E27}" type="presOf" srcId="{E4F58711-A240-4763-AB70-9739A9B862F6}" destId="{F0798764-106C-4347-ACC0-2E48927485B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351C2-8E5E-4A6F-AD20-00DB038CAE56}">
      <dsp:nvSpPr>
        <dsp:cNvPr id="0" name=""/>
        <dsp:cNvSpPr/>
      </dsp:nvSpPr>
      <dsp:spPr>
        <a:xfrm>
          <a:off x="2702941" y="-210681"/>
          <a:ext cx="1511022" cy="133202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>
              <a:solidFill>
                <a:srgbClr val="FFFFFF"/>
              </a:solidFill>
              <a:latin typeface="Futura Lt BT" panose="020B0402020204020303"/>
            </a:rPr>
            <a:t>Globalización</a:t>
          </a:r>
          <a:r>
            <a:rPr lang="es-MX" sz="900" kern="1200" dirty="0">
              <a:solidFill>
                <a:srgbClr val="FFFFFF"/>
              </a:solidFill>
              <a:latin typeface="Futura Lt BT" panose="020B0402020204020303"/>
            </a:rPr>
            <a:t> y </a:t>
          </a:r>
          <a:r>
            <a:rPr lang="es-MX" sz="900" b="1" kern="1200" dirty="0">
              <a:solidFill>
                <a:srgbClr val="FFFFFF"/>
              </a:solidFill>
              <a:latin typeface="Futura Lt BT" panose="020B0402020204020303"/>
            </a:rPr>
            <a:t>avances tecnológicos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FFFFFF"/>
              </a:solidFill>
              <a:latin typeface="Futura Lt BT" panose="020B0402020204020303"/>
            </a:rPr>
            <a:t>Modifican la forma de vivir, de formarnos, de trabajar, de comunicarnos y de relacionarnos</a:t>
          </a:r>
        </a:p>
      </dsp:txBody>
      <dsp:txXfrm>
        <a:off x="2767965" y="-145657"/>
        <a:ext cx="1380974" cy="1201981"/>
      </dsp:txXfrm>
    </dsp:sp>
    <dsp:sp modelId="{D5C992E4-7DDE-46A8-B5BB-7A21CD5822B2}">
      <dsp:nvSpPr>
        <dsp:cNvPr id="0" name=""/>
        <dsp:cNvSpPr/>
      </dsp:nvSpPr>
      <dsp:spPr>
        <a:xfrm>
          <a:off x="1606978" y="347802"/>
          <a:ext cx="3399834" cy="3399834"/>
        </a:xfrm>
        <a:custGeom>
          <a:avLst/>
          <a:gdLst/>
          <a:ahLst/>
          <a:cxnLst/>
          <a:rect l="0" t="0" r="0" b="0"/>
          <a:pathLst>
            <a:path>
              <a:moveTo>
                <a:pt x="2611514" y="265096"/>
              </a:moveTo>
              <a:arcTo wR="1699917" hR="1699917" stAng="18145763" swAng="1066827"/>
            </a:path>
          </a:pathLst>
        </a:custGeom>
        <a:noFill/>
        <a:ln w="635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A9C12-AA14-4D14-8007-5E5D5BED54A4}">
      <dsp:nvSpPr>
        <dsp:cNvPr id="0" name=""/>
        <dsp:cNvSpPr/>
      </dsp:nvSpPr>
      <dsp:spPr>
        <a:xfrm>
          <a:off x="4291531" y="963933"/>
          <a:ext cx="1511022" cy="133202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FFFFFF"/>
              </a:solidFill>
              <a:latin typeface="Futura Lt BT" panose="020B0402020204020303"/>
            </a:rPr>
            <a:t>Velocidad</a:t>
          </a:r>
          <a:r>
            <a:rPr lang="es-ES" sz="1000" b="1" kern="1200" dirty="0">
              <a:solidFill>
                <a:srgbClr val="FFFFFF"/>
              </a:solidFill>
              <a:latin typeface="Futura Lt BT" panose="020B0402020204020303"/>
            </a:rPr>
            <a:t> de la generación del conocimiento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FFFFFF"/>
              </a:solidFill>
              <a:latin typeface="Futura Lt BT" panose="020B0402020204020303"/>
            </a:rPr>
            <a:t>Lo que se aprende hoy probablemente sea obsoleto en unos cuantos años</a:t>
          </a:r>
        </a:p>
      </dsp:txBody>
      <dsp:txXfrm>
        <a:off x="4356555" y="1028957"/>
        <a:ext cx="1380974" cy="1201981"/>
      </dsp:txXfrm>
    </dsp:sp>
    <dsp:sp modelId="{663785B2-E3E5-419C-81BE-E0CD2B1E34B2}">
      <dsp:nvSpPr>
        <dsp:cNvPr id="0" name=""/>
        <dsp:cNvSpPr/>
      </dsp:nvSpPr>
      <dsp:spPr>
        <a:xfrm>
          <a:off x="1759338" y="271584"/>
          <a:ext cx="3399834" cy="3399834"/>
        </a:xfrm>
        <a:custGeom>
          <a:avLst/>
          <a:gdLst/>
          <a:ahLst/>
          <a:cxnLst/>
          <a:rect l="0" t="0" r="0" b="0"/>
          <a:pathLst>
            <a:path>
              <a:moveTo>
                <a:pt x="3367648" y="2029142"/>
              </a:moveTo>
              <a:arcTo wR="1699917" hR="1699917" stAng="670027" swAng="965212"/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1940C-C0DE-4F6A-A426-289FD12C8A05}">
      <dsp:nvSpPr>
        <dsp:cNvPr id="0" name=""/>
        <dsp:cNvSpPr/>
      </dsp:nvSpPr>
      <dsp:spPr>
        <a:xfrm>
          <a:off x="3698495" y="2754265"/>
          <a:ext cx="1511022" cy="1332029"/>
        </a:xfrm>
        <a:prstGeom prst="roundRect">
          <a:avLst/>
        </a:prstGeom>
        <a:solidFill>
          <a:srgbClr val="5F9D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rgbClr val="FFFFFF"/>
              </a:solidFill>
              <a:latin typeface="Futura Lt BT" panose="020B0402020204020303"/>
            </a:rPr>
            <a:t>Demanda de acceso a la educación superior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FFFFFF"/>
              </a:solidFill>
              <a:latin typeface="Futura Lt BT" panose="020B0402020204020303"/>
            </a:rPr>
            <a:t>Representa cada vez más una esperanza de progreso y movilidad social para las personas y las sociedades. </a:t>
          </a:r>
        </a:p>
      </dsp:txBody>
      <dsp:txXfrm>
        <a:off x="3763519" y="2819289"/>
        <a:ext cx="1380974" cy="1201981"/>
      </dsp:txXfrm>
    </dsp:sp>
    <dsp:sp modelId="{3AAAC654-463E-4E38-93C1-D7323F0DB481}">
      <dsp:nvSpPr>
        <dsp:cNvPr id="0" name=""/>
        <dsp:cNvSpPr/>
      </dsp:nvSpPr>
      <dsp:spPr>
        <a:xfrm>
          <a:off x="1531356" y="390925"/>
          <a:ext cx="3399834" cy="3399834"/>
        </a:xfrm>
        <a:custGeom>
          <a:avLst/>
          <a:gdLst/>
          <a:ahLst/>
          <a:cxnLst/>
          <a:rect l="0" t="0" r="0" b="0"/>
          <a:pathLst>
            <a:path>
              <a:moveTo>
                <a:pt x="2162832" y="3335590"/>
              </a:moveTo>
              <a:arcTo wR="1699917" hR="1699917" stAng="4451871" swAng="889868"/>
            </a:path>
          </a:pathLst>
        </a:custGeom>
        <a:noFill/>
        <a:ln w="635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AE432-2F69-4E86-9E11-245E9EF7CE88}">
      <dsp:nvSpPr>
        <dsp:cNvPr id="0" name=""/>
        <dsp:cNvSpPr/>
      </dsp:nvSpPr>
      <dsp:spPr>
        <a:xfrm>
          <a:off x="1680488" y="2778757"/>
          <a:ext cx="1575117" cy="1332029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rgbClr val="FFFFFF"/>
              </a:solidFill>
              <a:latin typeface="Futura Lt BT" panose="020B0402020204020303"/>
            </a:rPr>
            <a:t>Dinámica y estructura</a:t>
          </a:r>
          <a:r>
            <a:rPr lang="es-ES" sz="800" kern="1200" dirty="0">
              <a:solidFill>
                <a:srgbClr val="FFFFFF"/>
              </a:solidFill>
              <a:latin typeface="Futura Lt BT" panose="020B0402020204020303"/>
            </a:rPr>
            <a:t> </a:t>
          </a:r>
          <a:r>
            <a:rPr lang="es-ES" sz="800" b="1" kern="1200" dirty="0">
              <a:solidFill>
                <a:srgbClr val="FFFFFF"/>
              </a:solidFill>
              <a:latin typeface="Futura Lt BT" panose="020B0402020204020303"/>
            </a:rPr>
            <a:t>del empleo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solidFill>
                <a:srgbClr val="FFFFFF"/>
              </a:solidFill>
              <a:latin typeface="Futura Lt BT" panose="020B0402020204020303"/>
            </a:rPr>
            <a:t>Una </a:t>
          </a:r>
          <a:r>
            <a:rPr lang="es-MX" sz="800" kern="1200" dirty="0">
              <a:solidFill>
                <a:srgbClr val="FFFFFF"/>
              </a:solidFill>
              <a:latin typeface="Futura Lt BT" panose="020B0402020204020303"/>
            </a:rPr>
            <a:t>proporción de los nuevos empleos será para trabajadores del conocimiento o profesionales con capacidades técnicas, formación práctica, habilidades directivas y espíritu emprendedor</a:t>
          </a:r>
          <a:endParaRPr lang="es-ES" sz="800" kern="1200" dirty="0">
            <a:solidFill>
              <a:srgbClr val="FFFFFF"/>
            </a:solidFill>
            <a:latin typeface="Futura Lt BT" panose="020B0402020204020303"/>
          </a:endParaRPr>
        </a:p>
      </dsp:txBody>
      <dsp:txXfrm>
        <a:off x="1745512" y="2843781"/>
        <a:ext cx="1445069" cy="1201981"/>
      </dsp:txXfrm>
    </dsp:sp>
    <dsp:sp modelId="{507AE34C-6903-4BAB-9260-6724C0AC0D7A}">
      <dsp:nvSpPr>
        <dsp:cNvPr id="0" name=""/>
        <dsp:cNvSpPr/>
      </dsp:nvSpPr>
      <dsp:spPr>
        <a:xfrm>
          <a:off x="1668282" y="109270"/>
          <a:ext cx="3399834" cy="3399834"/>
        </a:xfrm>
        <a:custGeom>
          <a:avLst/>
          <a:gdLst/>
          <a:ahLst/>
          <a:cxnLst/>
          <a:rect l="0" t="0" r="0" b="0"/>
          <a:pathLst>
            <a:path>
              <a:moveTo>
                <a:pt x="300567" y="2665080"/>
              </a:moveTo>
              <a:arcTo wR="1699917" hR="1699917" stAng="8724305" swAng="1066486"/>
            </a:path>
          </a:pathLst>
        </a:custGeom>
        <a:noFill/>
        <a:ln w="635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063D1-FE06-4AC0-82BE-C3606F4C602A}">
      <dsp:nvSpPr>
        <dsp:cNvPr id="0" name=""/>
        <dsp:cNvSpPr/>
      </dsp:nvSpPr>
      <dsp:spPr>
        <a:xfrm>
          <a:off x="1058096" y="963928"/>
          <a:ext cx="1511022" cy="13320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solidFill>
                <a:srgbClr val="FFFFFF"/>
              </a:solidFill>
              <a:latin typeface="Futura Lt BT" panose="020B0402020204020303"/>
            </a:rPr>
            <a:t>Tecnologías digitales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rgbClr val="FFFFFF"/>
              </a:solidFill>
              <a:latin typeface="Futura Lt BT" panose="020B0402020204020303"/>
            </a:rPr>
            <a:t>Influyen en la educación y transforman el panorama de la formación profesional</a:t>
          </a:r>
        </a:p>
      </dsp:txBody>
      <dsp:txXfrm>
        <a:off x="1123120" y="1028952"/>
        <a:ext cx="1380974" cy="1201981"/>
      </dsp:txXfrm>
    </dsp:sp>
    <dsp:sp modelId="{E2455F66-4044-48E6-8807-C4A62424DC19}">
      <dsp:nvSpPr>
        <dsp:cNvPr id="0" name=""/>
        <dsp:cNvSpPr/>
      </dsp:nvSpPr>
      <dsp:spPr>
        <a:xfrm>
          <a:off x="1617942" y="540087"/>
          <a:ext cx="3399834" cy="3399834"/>
        </a:xfrm>
        <a:custGeom>
          <a:avLst/>
          <a:gdLst/>
          <a:ahLst/>
          <a:cxnLst/>
          <a:rect l="0" t="0" r="0" b="0"/>
          <a:pathLst>
            <a:path>
              <a:moveTo>
                <a:pt x="581289" y="419921"/>
              </a:moveTo>
              <a:arcTo wR="1699917" hR="1699917" stAng="13730927" swAng="118464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0.23948</cdr:x>
      <cdr:y>0.17054</cdr:y>
    </cdr:from>
    <cdr:to>
      <cdr:x>0.3573</cdr:x>
      <cdr:y>0.2894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1009574" y="494515"/>
          <a:ext cx="496702" cy="34465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0.54237</cdr:x>
      <cdr:y>0.14593</cdr:y>
    </cdr:from>
    <cdr:to>
      <cdr:x>0.54237</cdr:x>
      <cdr:y>0.72503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47035C0B-5B5E-40A6-BB9C-E09FF10DD86A}"/>
            </a:ext>
          </a:extLst>
        </cdr:cNvPr>
        <cdr:cNvCxnSpPr/>
      </cdr:nvCxnSpPr>
      <cdr:spPr>
        <a:xfrm xmlns:a="http://schemas.openxmlformats.org/drawingml/2006/main">
          <a:off x="3368256" y="492065"/>
          <a:ext cx="0" cy="19526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92D05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7186" cy="498055"/>
          </a:xfrm>
          <a:prstGeom prst="rect">
            <a:avLst/>
          </a:prstGeom>
        </p:spPr>
        <p:txBody>
          <a:bodyPr vert="horz" lIns="108855" tIns="54428" rIns="108855" bIns="54428" rtlCol="0"/>
          <a:lstStyle>
            <a:lvl1pPr algn="l">
              <a:defRPr sz="14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4011" y="2"/>
            <a:ext cx="2887186" cy="498055"/>
          </a:xfrm>
          <a:prstGeom prst="rect">
            <a:avLst/>
          </a:prstGeom>
        </p:spPr>
        <p:txBody>
          <a:bodyPr vert="horz" lIns="108855" tIns="54428" rIns="108855" bIns="54428" rtlCol="0"/>
          <a:lstStyle>
            <a:lvl1pPr algn="r">
              <a:defRPr sz="1400"/>
            </a:lvl1pPr>
          </a:lstStyle>
          <a:p>
            <a:fld id="{1CDA8A82-7F47-41C0-9594-D5546405DDC1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855" tIns="54428" rIns="108855" bIns="5442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275" y="4777198"/>
            <a:ext cx="5330190" cy="3908614"/>
          </a:xfrm>
          <a:prstGeom prst="rect">
            <a:avLst/>
          </a:prstGeom>
        </p:spPr>
        <p:txBody>
          <a:bodyPr vert="horz" lIns="108855" tIns="54428" rIns="108855" bIns="54428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887186" cy="498053"/>
          </a:xfrm>
          <a:prstGeom prst="rect">
            <a:avLst/>
          </a:prstGeom>
        </p:spPr>
        <p:txBody>
          <a:bodyPr vert="horz" lIns="108855" tIns="54428" rIns="108855" bIns="54428" rtlCol="0" anchor="b"/>
          <a:lstStyle>
            <a:lvl1pPr algn="l">
              <a:defRPr sz="14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4011" y="9428587"/>
            <a:ext cx="2887186" cy="498053"/>
          </a:xfrm>
          <a:prstGeom prst="rect">
            <a:avLst/>
          </a:prstGeom>
        </p:spPr>
        <p:txBody>
          <a:bodyPr vert="horz" lIns="108855" tIns="54428" rIns="108855" bIns="54428" rtlCol="0" anchor="b"/>
          <a:lstStyle>
            <a:lvl1pPr algn="r">
              <a:defRPr sz="1400"/>
            </a:lvl1pPr>
          </a:lstStyle>
          <a:p>
            <a:fld id="{AB84ACAE-211A-43B7-8AA4-991EB073A1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46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52463" y="1241425"/>
            <a:ext cx="53594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Excelencia con equidad educativa</a:t>
            </a:r>
          </a:p>
          <a:p>
            <a:r>
              <a:rPr lang="es-MX" dirty="0"/>
              <a:t>Compromiso social</a:t>
            </a:r>
          </a:p>
          <a:p>
            <a:r>
              <a:rPr lang="es-MX" dirty="0"/>
              <a:t>Derecho social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4ACAE-211A-43B7-8AA4-991EB073A15F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641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s-MX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tlamatlquiticitl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asistía a la madre en diversas aristas, desde emocionales hasta religiosas, y el temazcal formaba parte de este advenimiento de la vida.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 conocimientos eran herbolarios, pero también metafísicos y religiosos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s-MX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tlamatlquiticitl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mural de Diego Rivera está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representando a </a:t>
            </a:r>
            <a:r>
              <a:rPr lang="es-MX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Tlazoltéotl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l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leva orejeras de algodón crudo en la frente, con dos husos en su tocado. Tiene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vírgula de la palabra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fragmentos del </a:t>
            </a:r>
            <a:r>
              <a:rPr lang="es-MX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Huehuetlatolli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eran aclamados (enseñanzas sabias de los viejos): las palabras de bienvenida dependían de si se trataba de una niña o niño. En el caso de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varón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estas referían a un rol como guerrero: “Tu oficio y habilidad es la guerra ; tu papel es dar al sol la sangre de tus enemigos para beber y alimentar la tierra, </a:t>
            </a:r>
            <a:r>
              <a:rPr lang="es-MX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Tlaltecuhtli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 los cuerpos de tus enemigos.  Para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mujeres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lo siguiente: “ser a la casa lo que el corazón es para el cuerpo”.</a:t>
            </a:r>
            <a:endParaRPr lang="es-MX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F74-CB53-4018-BC62-0DB59F09F06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46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s-MX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tlamatlquiticitl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asistía a la madre en diversas aristas, desde emocionales hasta religiosas, y el temazcal formaba parte de este advenimiento de la vida.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 conocimientos eran herbolarios, pero también metafísicos y religiosos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s-MX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tlamatlquiticitl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mural de Diego Rivera está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representando a </a:t>
            </a:r>
            <a:r>
              <a:rPr lang="es-MX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Tlazoltéotl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l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leva orejeras de algodón crudo en la frente, con dos husos en su tocado. Tiene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vírgula de la palabra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fragmentos del </a:t>
            </a:r>
            <a:r>
              <a:rPr lang="es-MX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Huehuetlatolli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eran aclamados (enseñanzas sabias de los viejos): las palabras de bienvenida dependían de si se trataba de una niña o niño. En el caso de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varón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estas referían a un rol como guerrero: “Tu oficio y habilidad es la guerra ; tu papel es dar al sol la sangre de tus enemigos para beber y alimentar la tierra, </a:t>
            </a:r>
            <a:r>
              <a:rPr lang="es-MX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Tlaltecuhtli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 los cuerpos de tus enemigos.  Para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mujeres</a:t>
            </a:r>
            <a:r>
              <a:rPr lang="es-MX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lo siguiente: “ser a la casa lo que el corazón es para el cuerpo”.</a:t>
            </a:r>
            <a:endParaRPr lang="es-MX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F74-CB53-4018-BC62-0DB59F09F06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85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C37C1-F6EB-4887-BB09-33F9901C54A5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30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C37C1-F6EB-4887-BB09-33F9901C54A5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88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0DDF8-A48B-40E8-B8E9-698AD49E7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640F8-6A9C-4DC4-A96B-23178796E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9E7AE0-F6CD-4063-8AC2-F104474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63082-B838-4826-8095-BC2E35D3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8CAB7-C5A0-4AA5-A154-297EE93B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A31E4-33C8-4FD2-A6C0-796DBB84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B5370D-FAB8-4487-8322-45A6D4E7A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5BCE5-893B-4A71-A2CB-8EA3DBDF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6C68D-6BCE-450F-B00D-4CBB1CE1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7C68C-E425-4FE3-A158-11BEC60B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37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799317-AE93-447F-AE45-BF5F47017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FF3912-BE20-4B62-A48C-695D54A74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04272"/>
            <a:ext cx="5800725" cy="48431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32D47C-B8B9-47ED-AF29-BE14B1F5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5618E-92F5-4BF6-BE64-FF8AC487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E0376-086E-4E6A-ABFE-3B02E79A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97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314950"/>
            <a:ext cx="2103120" cy="203676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1BD5434A-D99F-4898-91A5-007B16C73835}" type="datetime1">
              <a:rPr lang="en-US" smtClean="0"/>
              <a:pPr/>
              <a:t>6/19/2019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08962" y="5314950"/>
            <a:ext cx="2926079" cy="203676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83680" y="5314950"/>
            <a:ext cx="2103120" cy="203676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FDABDC7F-1859-AA45-9869-BB77383A11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907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314950"/>
            <a:ext cx="2103120" cy="203676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1BD5434A-D99F-4898-91A5-007B16C73835}" type="datetime1">
              <a:rPr lang="en-US" smtClean="0"/>
              <a:pPr/>
              <a:t>6/19/2019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08962" y="5314950"/>
            <a:ext cx="2926079" cy="203676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83680" y="5314950"/>
            <a:ext cx="2103120" cy="203676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FDABDC7F-1859-AA45-9869-BB77383A11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7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A0CE6-9CCB-478D-BD79-43F64C6C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796EB-87CA-469A-88B0-E14E5EA8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CCE6F-F42A-4CD4-A8C8-A20A5B47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4D7383-AB65-4C45-AB61-CA2CA9D7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A93CE-6009-483C-B0FE-8474379C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00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6C7AA-11AB-4ED2-ABC6-EBAD3B0F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C61E33-B333-41E7-8B7F-C2A9D705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15854A-6976-4F14-B475-B6E5BE1A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9775BE-3C45-45AB-9CC9-AF991EBC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A01DE2-1B4C-41AB-974D-B5D072F5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71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C384F-2D83-435D-907D-4C2C1C93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959E7-BFDD-4FE1-B936-F54F669F9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CF8C3D-DB03-4FE8-AE37-F764062F1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3B6A67-8D32-4397-81DC-910686A4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D8E53F-6321-4A67-8100-7339D20E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2001C-BE7B-4D9A-90E3-20511017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8C13F-741D-450B-B567-2AB098FA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4A7824-0FD4-4E75-8D80-D4191A382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819491-1B84-4648-8F04-9C37E8D28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09BD6-8439-4A9B-81BD-C5A6A26ED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EC7A9B-43C8-4819-9C32-EE4D4F530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B8B71A-FF98-4196-A229-FE2756C0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E4E9B1-EA24-40BC-B924-3314DBE2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EEEA40-1A48-40F8-B586-0A064CBB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90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E9042-9428-4BCC-8B61-EBC396A3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578F53-1043-4252-AE1E-AD8CECD1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209DB8-BDC5-494F-87E6-97A8A882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928E59-C69E-4C61-AD16-2EDCDD1C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80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45BF66-01A9-4F63-90A7-10462E93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74D461-8279-4492-9570-FF26F40B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0DA86F-08B3-4C8C-9743-387145CB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893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62A7B-60B1-4956-AEC4-70CC996A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957C7-0F61-40BE-B935-53D13963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79385C-776D-4FB7-BF48-D6D9E31F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E7E530-E071-445E-A22C-FD083818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81C117-4E0C-4468-BED4-A636595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ADEA1-162C-4EDA-AFAB-A0A5743F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576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64B8-CDA3-48D9-897E-86197ED3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558263-731D-4417-8D3F-3719ED1BF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712647-7687-404C-912F-F720374BD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217221-FBC1-4348-B721-DC982D8D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447AD8-A465-46BF-ABE5-9CA9062521A7}" type="datetimeFigureOut">
              <a:rPr lang="es-MX" smtClean="0"/>
              <a:pPr/>
              <a:t>19/06/2019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E71865-0EDD-48C1-A844-483A8563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E48AC-C328-43EA-87EE-40D8971E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F5E7CCD6-3A7D-4D60-ABF4-55A5C0BAFB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1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opaes.png">
            <a:extLst>
              <a:ext uri="{FF2B5EF4-FFF2-40B4-BE49-F238E27FC236}">
                <a16:creationId xmlns:a16="http://schemas.microsoft.com/office/drawing/2014/main" id="{CBE39625-93F4-4DAB-B879-C360254D70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16" y="252680"/>
            <a:ext cx="1668636" cy="525758"/>
          </a:xfrm>
          <a:prstGeom prst="rect">
            <a:avLst/>
          </a:prstGeom>
        </p:spPr>
      </p:pic>
      <p:pic>
        <p:nvPicPr>
          <p:cNvPr id="8" name="Imagen 7" descr="asas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5"/>
          <a:stretch/>
        </p:blipFill>
        <p:spPr>
          <a:xfrm>
            <a:off x="-40104" y="5494420"/>
            <a:ext cx="9203741" cy="2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illrobotstakemyjo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tudfem.com/entorno/noticias/actualidad/mexicano-de-origen-indigena-se-gradua-de-doctorado-en-el-mit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jpeg"/><Relationship Id="rId3" Type="http://schemas.openxmlformats.org/officeDocument/2006/relationships/image" Target="../media/image29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jpeg"/><Relationship Id="rId7" Type="http://schemas.openxmlformats.org/officeDocument/2006/relationships/image" Target="../media/image33.jpeg"/><Relationship Id="rId12" Type="http://schemas.openxmlformats.org/officeDocument/2006/relationships/hyperlink" Target="http://www.pngall.com/mexico-flag-png" TargetMode="Externa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jpeg"/><Relationship Id="rId38" Type="http://schemas.openxmlformats.org/officeDocument/2006/relationships/image" Target="../media/image62.png"/><Relationship Id="rId2" Type="http://schemas.openxmlformats.org/officeDocument/2006/relationships/image" Target="../media/image28.jpeg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24" Type="http://schemas.openxmlformats.org/officeDocument/2006/relationships/image" Target="../media/image48.jpeg"/><Relationship Id="rId32" Type="http://schemas.openxmlformats.org/officeDocument/2006/relationships/image" Target="../media/image56.jpeg"/><Relationship Id="rId37" Type="http://schemas.openxmlformats.org/officeDocument/2006/relationships/image" Target="../media/image61.jpeg"/><Relationship Id="rId40" Type="http://schemas.openxmlformats.org/officeDocument/2006/relationships/image" Target="../media/image64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23" Type="http://schemas.openxmlformats.org/officeDocument/2006/relationships/image" Target="../media/image47.jpeg"/><Relationship Id="rId28" Type="http://schemas.openxmlformats.org/officeDocument/2006/relationships/image" Target="../media/image52.jpeg"/><Relationship Id="rId36" Type="http://schemas.openxmlformats.org/officeDocument/2006/relationships/image" Target="../media/image60.jpeg"/><Relationship Id="rId10" Type="http://schemas.openxmlformats.org/officeDocument/2006/relationships/hyperlink" Target="https://periodicos.sbu.unicamp.br/ojs/index.php/labore/article/view/2128" TargetMode="External"/><Relationship Id="rId19" Type="http://schemas.openxmlformats.org/officeDocument/2006/relationships/image" Target="../media/image43.gif"/><Relationship Id="rId31" Type="http://schemas.openxmlformats.org/officeDocument/2006/relationships/image" Target="../media/image55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jpeg"/><Relationship Id="rId22" Type="http://schemas.openxmlformats.org/officeDocument/2006/relationships/image" Target="../media/image46.png"/><Relationship Id="rId27" Type="http://schemas.openxmlformats.org/officeDocument/2006/relationships/image" Target="../media/image51.jpe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cuepiti/lnea-del-tiempo-de-evolucin-histrica-y-5294422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xcelsior.com.mx/nacional/faltan-255-mil-enfermeras-en-mexico-escasez-de-plazas/125813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pulsolaboral.com.mx/seguridad-social-y-salud/2427/7-de-cada-10-enfermeras-mexicanas-quieren-migrar" TargetMode="External"/><Relationship Id="rId13" Type="http://schemas.openxmlformats.org/officeDocument/2006/relationships/image" Target="../media/image17.jpg"/><Relationship Id="rId3" Type="http://schemas.openxmlformats.org/officeDocument/2006/relationships/hyperlink" Target="http://www.osinsa.org/2014/08/28/el-problema-de-la-enfermeria-en-brasil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hyperlink" Target="https://www.launion.com.mx/morelos/internacional/noticias/137913-alemania-busca-a-enfermeras-mexicanas-que-deseen-trabajar-en-el-pais-germano-por-39-mil-pesos-al-m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hyperlink" Target="https://www.atriajobs.com/francia-busca-enfermeras-una-oportunidad-unica-para-emigrar/" TargetMode="External"/><Relationship Id="rId10" Type="http://schemas.openxmlformats.org/officeDocument/2006/relationships/hyperlink" Target="https://www.icrc.org/es/donde-trabajamos/medio-oriente/siria" TargetMode="External"/><Relationship Id="rId4" Type="http://schemas.openxmlformats.org/officeDocument/2006/relationships/hyperlink" Target="https://www.mientrastantoenmexico.mx/canada-busca-a-mexicanos/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15462 [Convertido]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6157" r="6104" b="19424"/>
          <a:stretch/>
        </p:blipFill>
        <p:spPr>
          <a:xfrm>
            <a:off x="1236654" y="0"/>
            <a:ext cx="7911972" cy="55403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3093" y="0"/>
            <a:ext cx="3391152" cy="5559687"/>
          </a:xfrm>
          <a:prstGeom prst="rect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 descr="copaes.png">
            <a:extLst>
              <a:ext uri="{FF2B5EF4-FFF2-40B4-BE49-F238E27FC236}">
                <a16:creationId xmlns:a16="http://schemas.microsoft.com/office/drawing/2014/main" id="{C8FC93D7-6ABF-4D2E-8915-66A4D8A7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72" y="1123815"/>
            <a:ext cx="3411274" cy="108848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4958" y="3011341"/>
            <a:ext cx="2828143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MX" sz="1200" dirty="0">
                <a:solidFill>
                  <a:srgbClr val="FFFFFF"/>
                </a:solidFill>
                <a:latin typeface="Futura Lt BT" panose="020B0402020204020303" pitchFamily="34" charset="0"/>
              </a:rPr>
              <a:t>Las abejas aquí representadas se llaman </a:t>
            </a:r>
            <a:r>
              <a:rPr lang="es-MX" sz="1200" b="1" dirty="0">
                <a:solidFill>
                  <a:srgbClr val="FFFFFF"/>
                </a:solidFill>
                <a:latin typeface="Futura Lt BT" panose="020B0402020204020303" pitchFamily="34" charset="0"/>
              </a:rPr>
              <a:t>Meliponas; </a:t>
            </a:r>
            <a:r>
              <a:rPr lang="es-MX" sz="1200" dirty="0">
                <a:solidFill>
                  <a:srgbClr val="FFFFFF"/>
                </a:solidFill>
                <a:latin typeface="Futura Lt BT" panose="020B0402020204020303" pitchFamily="34" charset="0"/>
              </a:rPr>
              <a:t>los mayas las han cultivado de forma tradicional y no pican porque </a:t>
            </a:r>
            <a:r>
              <a:rPr lang="es-MX" sz="1200" b="1" dirty="0">
                <a:solidFill>
                  <a:srgbClr val="FFFFFF"/>
                </a:solidFill>
                <a:latin typeface="Futura Lt BT" panose="020B0402020204020303" pitchFamily="34" charset="0"/>
              </a:rPr>
              <a:t>no tienen aguijón. </a:t>
            </a:r>
            <a:r>
              <a:rPr lang="es-MX" sz="1200" dirty="0">
                <a:solidFill>
                  <a:srgbClr val="FFFFFF"/>
                </a:solidFill>
                <a:latin typeface="Futura Lt BT" panose="020B0402020204020303" pitchFamily="34" charset="0"/>
              </a:rPr>
              <a:t>Pero son sagradas: su miel la obtienen en el cielo y </a:t>
            </a:r>
            <a:r>
              <a:rPr lang="es-MX" sz="1200" b="1" dirty="0">
                <a:solidFill>
                  <a:srgbClr val="FFFFFF"/>
                </a:solidFill>
                <a:latin typeface="Futura Lt BT" panose="020B0402020204020303" pitchFamily="34" charset="0"/>
              </a:rPr>
              <a:t>tiene propiedades regenerativas. </a:t>
            </a:r>
          </a:p>
          <a:p>
            <a:pPr algn="ctr"/>
            <a:r>
              <a:rPr lang="es-MX" sz="1200" b="1" dirty="0">
                <a:solidFill>
                  <a:srgbClr val="FFFFFF"/>
                </a:solidFill>
                <a:latin typeface="Futura Lt BT" panose="020B0402020204020303" pitchFamily="34" charset="0"/>
              </a:rPr>
              <a:t>Así es COPAES</a:t>
            </a:r>
            <a:r>
              <a:rPr lang="es-MX" sz="1200" dirty="0">
                <a:solidFill>
                  <a:srgbClr val="FFFFFF"/>
                </a:solidFill>
                <a:latin typeface="Futura Lt BT" panose="020B0402020204020303" pitchFamily="34" charset="0"/>
              </a:rPr>
              <a:t>. </a:t>
            </a:r>
          </a:p>
          <a:p>
            <a:pPr algn="ctr"/>
            <a:r>
              <a:rPr lang="es-MX" sz="1200" dirty="0">
                <a:solidFill>
                  <a:srgbClr val="FFFFFF"/>
                </a:solidFill>
                <a:latin typeface="Futura Lt BT" panose="020B0402020204020303" pitchFamily="34" charset="0"/>
              </a:rPr>
              <a:t>Imagen del Códice de Madrid</a:t>
            </a:r>
            <a:endParaRPr lang="es-MX" sz="1200" b="1" dirty="0">
              <a:solidFill>
                <a:srgbClr val="FFFFFF"/>
              </a:solidFill>
              <a:latin typeface="Futura Lt BT" panose="020B0402020204020303" pitchFamily="34" charset="0"/>
            </a:endParaRPr>
          </a:p>
          <a:p>
            <a:pPr algn="ctr"/>
            <a:endParaRPr lang="es-ES" sz="1200" dirty="0">
              <a:solidFill>
                <a:srgbClr val="FFFFFF"/>
              </a:solidFill>
            </a:endParaRPr>
          </a:p>
        </p:txBody>
      </p:sp>
      <p:pic>
        <p:nvPicPr>
          <p:cNvPr id="9" name="Imagen 8" descr="Captura de pantalla 2019-02-24 a la(s) 11.28.53 cop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1" y="1100972"/>
            <a:ext cx="2762358" cy="190362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2608418-36E8-4176-B3FD-70FE0F701975}"/>
              </a:ext>
            </a:extLst>
          </p:cNvPr>
          <p:cNvSpPr/>
          <p:nvPr/>
        </p:nvSpPr>
        <p:spPr>
          <a:xfrm>
            <a:off x="3559936" y="2704957"/>
            <a:ext cx="52335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8000"/>
                </a:solidFill>
                <a:latin typeface="Montserrat-Bold"/>
                <a:cs typeface="Montserrat-Bold"/>
              </a:rPr>
              <a:t>La profesión de la enfermería en los estrechos confines de nuestro tiempo</a:t>
            </a:r>
          </a:p>
          <a:p>
            <a:pPr algn="ctr"/>
            <a:endParaRPr lang="es-ES" sz="1600" dirty="0">
              <a:solidFill>
                <a:srgbClr val="008000"/>
              </a:solidFill>
              <a:latin typeface="Montserrat-Bold"/>
              <a:cs typeface="Montserrat-Bold"/>
            </a:endParaRP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62608418-36E8-4176-B3FD-70FE0F701975}"/>
              </a:ext>
            </a:extLst>
          </p:cNvPr>
          <p:cNvSpPr/>
          <p:nvPr/>
        </p:nvSpPr>
        <p:spPr>
          <a:xfrm>
            <a:off x="4522051" y="3935624"/>
            <a:ext cx="348040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5EAE22"/>
                </a:solidFill>
                <a:latin typeface="Futura Std Book"/>
                <a:cs typeface="Futura Std Book"/>
              </a:rPr>
              <a:t>Alejandro Miranda Ayala</a:t>
            </a:r>
          </a:p>
          <a:p>
            <a:pPr algn="ctr"/>
            <a:r>
              <a:rPr lang="es-MX" sz="1100" b="1" dirty="0">
                <a:solidFill>
                  <a:srgbClr val="5EAE22"/>
                </a:solidFill>
                <a:latin typeface="Futura"/>
                <a:cs typeface="Futura"/>
              </a:rPr>
              <a:t>Director General COPAES y </a:t>
            </a:r>
          </a:p>
          <a:p>
            <a:pPr algn="ctr"/>
            <a:r>
              <a:rPr lang="es-MX" sz="1100" b="1" dirty="0">
                <a:solidFill>
                  <a:srgbClr val="5EAE22"/>
                </a:solidFill>
                <a:latin typeface="Futura"/>
                <a:cs typeface="Futura"/>
              </a:rPr>
              <a:t>Presidente de RIACES</a:t>
            </a:r>
          </a:p>
          <a:p>
            <a:pPr algn="ctr"/>
            <a:endParaRPr lang="es-ES" sz="700" dirty="0"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71464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>
            <a:extLst>
              <a:ext uri="{FF2B5EF4-FFF2-40B4-BE49-F238E27FC236}">
                <a16:creationId xmlns:a16="http://schemas.microsoft.com/office/drawing/2014/main" id="{0701C581-563E-41B5-AAC6-859623CE82C9}"/>
              </a:ext>
            </a:extLst>
          </p:cNvPr>
          <p:cNvSpPr txBox="1">
            <a:spLocks/>
          </p:cNvSpPr>
          <p:nvPr/>
        </p:nvSpPr>
        <p:spPr bwMode="auto">
          <a:xfrm>
            <a:off x="2551789" y="5508405"/>
            <a:ext cx="1915333" cy="20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lvl1pPr marL="171450" indent="-171450"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indent="0" defTabSz="617220" fontAlgn="base" hangingPunct="0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SzPct val="100000"/>
            </a:pPr>
            <a:r>
              <a:rPr lang="es-MX" altLang="es-MX" sz="825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altLang="es-MX" sz="825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https//</a:t>
            </a:r>
            <a:r>
              <a:rPr lang="es-MX" altLang="es-MX" sz="825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willrobotstakemyjob.com</a:t>
            </a:r>
            <a:endParaRPr lang="es-MX" altLang="es-MX" sz="825" u="sng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DFF1E290-852B-4D45-A559-C28D0A9899A4}"/>
              </a:ext>
            </a:extLst>
          </p:cNvPr>
          <p:cNvSpPr txBox="1">
            <a:spLocks/>
          </p:cNvSpPr>
          <p:nvPr/>
        </p:nvSpPr>
        <p:spPr>
          <a:xfrm>
            <a:off x="285750" y="441850"/>
            <a:ext cx="6652260" cy="494357"/>
          </a:xfrm>
          <a:prstGeom prst="rect">
            <a:avLst/>
          </a:prstGeom>
          <a:noFill/>
        </p:spPr>
        <p:txBody>
          <a:bodyPr vert="horz" lIns="68545" tIns="34274" rIns="68545" bIns="34274" rtlCol="0" anchor="ctr">
            <a:noAutofit/>
          </a:bodyPr>
          <a:lstStyle>
            <a:defPPr>
              <a:defRPr lang="es-MX"/>
            </a:defPPr>
            <a:lvl1pPr algn="ctr" defTabSz="1828088">
              <a:lnSpc>
                <a:spcPct val="90000"/>
              </a:lnSpc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pPr marL="214313" indent="-214313" algn="l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dirty="0"/>
              <a:t>Empleos en riesgo de automatización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44322" y="1057356"/>
            <a:ext cx="7333266" cy="4043819"/>
            <a:chOff x="1125763" y="1028810"/>
            <a:chExt cx="9777689" cy="5391758"/>
          </a:xfrm>
        </p:grpSpPr>
        <p:grpSp>
          <p:nvGrpSpPr>
            <p:cNvPr id="4" name="Grupo 3"/>
            <p:cNvGrpSpPr/>
            <p:nvPr/>
          </p:nvGrpSpPr>
          <p:grpSpPr>
            <a:xfrm>
              <a:off x="1125763" y="1028810"/>
              <a:ext cx="9777689" cy="5391758"/>
              <a:chOff x="132674" y="832580"/>
              <a:chExt cx="11415436" cy="5616062"/>
            </a:xfrm>
          </p:grpSpPr>
          <p:cxnSp>
            <p:nvCxnSpPr>
              <p:cNvPr id="5" name="Conector recto 4">
                <a:extLst>
                  <a:ext uri="{FF2B5EF4-FFF2-40B4-BE49-F238E27FC236}">
                    <a16:creationId xmlns:a16="http://schemas.microsoft.com/office/drawing/2014/main" id="{8613D703-8EEE-486D-9D2A-E259FD564C2E}"/>
                  </a:ext>
                </a:extLst>
              </p:cNvPr>
              <p:cNvCxnSpPr/>
              <p:nvPr/>
            </p:nvCxnSpPr>
            <p:spPr bwMode="auto">
              <a:xfrm>
                <a:off x="796289" y="5933564"/>
                <a:ext cx="10751821" cy="0"/>
              </a:xfrm>
              <a:prstGeom prst="line">
                <a:avLst/>
              </a:prstGeom>
              <a:solidFill>
                <a:srgbClr val="FFFFFF"/>
              </a:solidFill>
              <a:ln w="762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DD04D681-E011-4439-B79A-827D1ACC4B66}"/>
                  </a:ext>
                </a:extLst>
              </p:cNvPr>
              <p:cNvSpPr/>
              <p:nvPr/>
            </p:nvSpPr>
            <p:spPr bwMode="auto">
              <a:xfrm>
                <a:off x="1002155" y="5569149"/>
                <a:ext cx="868675" cy="354685"/>
              </a:xfrm>
              <a:prstGeom prst="roundRect">
                <a:avLst/>
              </a:prstGeom>
              <a:solidFill>
                <a:srgbClr val="00FFCC"/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MX" sz="105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B275C052-90C3-4BAE-8E21-F8E33B198735}"/>
                  </a:ext>
                </a:extLst>
              </p:cNvPr>
              <p:cNvSpPr/>
              <p:nvPr/>
            </p:nvSpPr>
            <p:spPr bwMode="auto">
              <a:xfrm>
                <a:off x="1999997" y="5515148"/>
                <a:ext cx="868675" cy="354685"/>
              </a:xfrm>
              <a:prstGeom prst="roundRect">
                <a:avLst/>
              </a:prstGeom>
              <a:solidFill>
                <a:srgbClr val="00FF99"/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MX" sz="105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64AC8972-A571-4E5C-8B19-568D87D7978D}"/>
                  </a:ext>
                </a:extLst>
              </p:cNvPr>
              <p:cNvSpPr/>
              <p:nvPr/>
            </p:nvSpPr>
            <p:spPr bwMode="auto">
              <a:xfrm>
                <a:off x="3051078" y="5336036"/>
                <a:ext cx="868675" cy="461090"/>
              </a:xfrm>
              <a:prstGeom prst="roundRect">
                <a:avLst/>
              </a:prstGeom>
              <a:solidFill>
                <a:srgbClr val="33CC33"/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MX" sz="15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id="{E432BFCB-D4C0-478F-BF9C-BE8309268F4A}"/>
                  </a:ext>
                </a:extLst>
              </p:cNvPr>
              <p:cNvSpPr/>
              <p:nvPr/>
            </p:nvSpPr>
            <p:spPr bwMode="auto">
              <a:xfrm>
                <a:off x="4621449" y="5057492"/>
                <a:ext cx="1150710" cy="532028"/>
              </a:xfrm>
              <a:prstGeom prst="round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15" name="Rectángulo: esquinas redondeadas 14">
                <a:extLst>
                  <a:ext uri="{FF2B5EF4-FFF2-40B4-BE49-F238E27FC236}">
                    <a16:creationId xmlns:a16="http://schemas.microsoft.com/office/drawing/2014/main" id="{932AC3A4-E217-41FD-A4B9-2601DA1DA383}"/>
                  </a:ext>
                </a:extLst>
              </p:cNvPr>
              <p:cNvSpPr/>
              <p:nvPr/>
            </p:nvSpPr>
            <p:spPr bwMode="auto">
              <a:xfrm>
                <a:off x="5914312" y="4231755"/>
                <a:ext cx="1150711" cy="886712"/>
              </a:xfrm>
              <a:prstGeom prst="round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33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43</a:t>
                </a:r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F074ACA6-5D02-44A2-AA1B-A39C3DCD11A4}"/>
                  </a:ext>
                </a:extLst>
              </p:cNvPr>
              <p:cNvSpPr/>
              <p:nvPr/>
            </p:nvSpPr>
            <p:spPr bwMode="auto">
              <a:xfrm>
                <a:off x="9000600" y="3233135"/>
                <a:ext cx="1150711" cy="886712"/>
              </a:xfrm>
              <a:prstGeom prst="roundRect">
                <a:avLst/>
              </a:prstGeom>
              <a:solidFill>
                <a:srgbClr val="FF0066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33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94</a:t>
                </a:r>
              </a:p>
            </p:txBody>
          </p:sp>
          <p:sp>
            <p:nvSpPr>
              <p:cNvPr id="23" name="Rectángulo: esquinas redondeadas 22">
                <a:extLst>
                  <a:ext uri="{FF2B5EF4-FFF2-40B4-BE49-F238E27FC236}">
                    <a16:creationId xmlns:a16="http://schemas.microsoft.com/office/drawing/2014/main" id="{B2DF0747-093F-4A99-8112-A35FCDD6D60D}"/>
                  </a:ext>
                </a:extLst>
              </p:cNvPr>
              <p:cNvSpPr/>
              <p:nvPr/>
            </p:nvSpPr>
            <p:spPr bwMode="auto">
              <a:xfrm>
                <a:off x="10290369" y="3161134"/>
                <a:ext cx="1150711" cy="886712"/>
              </a:xfrm>
              <a:prstGeom prst="round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33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99</a:t>
                </a:r>
              </a:p>
            </p:txBody>
          </p:sp>
          <p:sp>
            <p:nvSpPr>
              <p:cNvPr id="24" name="Rectángulo: esquinas redondeadas 23">
                <a:extLst>
                  <a:ext uri="{FF2B5EF4-FFF2-40B4-BE49-F238E27FC236}">
                    <a16:creationId xmlns:a16="http://schemas.microsoft.com/office/drawing/2014/main" id="{2FEA7D3B-9F28-43C1-A126-0177274A5D5C}"/>
                  </a:ext>
                </a:extLst>
              </p:cNvPr>
              <p:cNvSpPr/>
              <p:nvPr/>
            </p:nvSpPr>
            <p:spPr bwMode="auto">
              <a:xfrm>
                <a:off x="7701312" y="3377134"/>
                <a:ext cx="1150711" cy="886712"/>
              </a:xfrm>
              <a:prstGeom prst="roundRect">
                <a:avLst/>
              </a:prstGeom>
              <a:solidFill>
                <a:srgbClr val="FF0066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3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89</a:t>
                </a:r>
              </a:p>
            </p:txBody>
          </p:sp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850B95CA-D7AA-41FC-8990-4E8FDFCE8487}"/>
                  </a:ext>
                </a:extLst>
              </p:cNvPr>
              <p:cNvSpPr/>
              <p:nvPr/>
            </p:nvSpPr>
            <p:spPr bwMode="auto">
              <a:xfrm>
                <a:off x="1157729" y="933182"/>
                <a:ext cx="2325224" cy="390153"/>
              </a:xfrm>
              <a:prstGeom prst="roundRect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Bajo riesgo </a:t>
                </a:r>
              </a:p>
            </p:txBody>
          </p:sp>
          <p:sp>
            <p:nvSpPr>
              <p:cNvPr id="26" name="Rectángulo: esquinas redondeadas 25">
                <a:extLst>
                  <a:ext uri="{FF2B5EF4-FFF2-40B4-BE49-F238E27FC236}">
                    <a16:creationId xmlns:a16="http://schemas.microsoft.com/office/drawing/2014/main" id="{6992A355-16E4-48DE-B553-3DECFF6B3327}"/>
                  </a:ext>
                </a:extLst>
              </p:cNvPr>
              <p:cNvSpPr/>
              <p:nvPr/>
            </p:nvSpPr>
            <p:spPr bwMode="auto">
              <a:xfrm>
                <a:off x="4517744" y="933182"/>
                <a:ext cx="2567436" cy="390153"/>
              </a:xfrm>
              <a:prstGeom prst="round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Riesgo mediano </a:t>
                </a:r>
              </a:p>
            </p:txBody>
          </p:sp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id="{D460F7C4-279C-4378-9915-9ED81D4B572C}"/>
                  </a:ext>
                </a:extLst>
              </p:cNvPr>
              <p:cNvSpPr/>
              <p:nvPr/>
            </p:nvSpPr>
            <p:spPr bwMode="auto">
              <a:xfrm>
                <a:off x="8292239" y="933182"/>
                <a:ext cx="2567436" cy="390153"/>
              </a:xfrm>
              <a:prstGeom prst="round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Alto riesgo </a:t>
                </a: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B1C2B95C-B0AD-48AC-8F2F-B28B9933645E}"/>
                  </a:ext>
                </a:extLst>
              </p:cNvPr>
              <p:cNvSpPr txBox="1"/>
              <p:nvPr/>
            </p:nvSpPr>
            <p:spPr>
              <a:xfrm>
                <a:off x="1052549" y="5535895"/>
                <a:ext cx="767887" cy="448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0.5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90C0AB5-B763-43B2-8660-FFBA8AAA5EC8}"/>
                  </a:ext>
                </a:extLst>
              </p:cNvPr>
              <p:cNvSpPr txBox="1"/>
              <p:nvPr/>
            </p:nvSpPr>
            <p:spPr>
              <a:xfrm>
                <a:off x="2050391" y="5471850"/>
                <a:ext cx="767887" cy="448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0.9</a:t>
                </a: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21047F44-CE60-4ACF-B754-655322649FC2}"/>
                  </a:ext>
                </a:extLst>
              </p:cNvPr>
              <p:cNvSpPr txBox="1"/>
              <p:nvPr/>
            </p:nvSpPr>
            <p:spPr>
              <a:xfrm>
                <a:off x="890265" y="5999830"/>
                <a:ext cx="1233447" cy="448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Médicos</a:t>
                </a:r>
              </a:p>
              <a:p>
                <a:r>
                  <a:rPr lang="es-MX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Especialistas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69A9B5FE-C207-4454-BA8E-306C53D62AA4}"/>
                  </a:ext>
                </a:extLst>
              </p:cNvPr>
              <p:cNvSpPr txBox="1"/>
              <p:nvPr/>
            </p:nvSpPr>
            <p:spPr>
              <a:xfrm>
                <a:off x="1876359" y="5999830"/>
                <a:ext cx="1225112" cy="3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2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Enfermería 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44CCBBAB-AB26-4199-B216-E4908788C64C}"/>
                  </a:ext>
                </a:extLst>
              </p:cNvPr>
              <p:cNvSpPr txBox="1"/>
              <p:nvPr/>
            </p:nvSpPr>
            <p:spPr>
              <a:xfrm>
                <a:off x="2988252" y="5999830"/>
                <a:ext cx="1174102" cy="29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8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Abogados</a:t>
                </a:r>
                <a:r>
                  <a:rPr lang="es-MX" sz="78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37A9A28-A723-41A1-8F67-EAB2500E0E62}"/>
                  </a:ext>
                </a:extLst>
              </p:cNvPr>
              <p:cNvSpPr txBox="1"/>
              <p:nvPr/>
            </p:nvSpPr>
            <p:spPr>
              <a:xfrm>
                <a:off x="4609752" y="5999830"/>
                <a:ext cx="1304558" cy="28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Economistas</a:t>
                </a:r>
                <a:r>
                  <a:rPr lang="es-MX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7600FD75-8447-4E3C-83C9-D8BC882135DF}"/>
                  </a:ext>
                </a:extLst>
              </p:cNvPr>
              <p:cNvSpPr txBox="1"/>
              <p:nvPr/>
            </p:nvSpPr>
            <p:spPr>
              <a:xfrm>
                <a:off x="6004692" y="5999830"/>
                <a:ext cx="1280970" cy="28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Financieros</a:t>
                </a:r>
                <a:r>
                  <a:rPr lang="es-MX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C194E12E-11CC-4B46-BC82-8C14D78368B8}"/>
                  </a:ext>
                </a:extLst>
              </p:cNvPr>
              <p:cNvSpPr txBox="1"/>
              <p:nvPr/>
            </p:nvSpPr>
            <p:spPr>
              <a:xfrm>
                <a:off x="7661828" y="5999830"/>
                <a:ext cx="1412809" cy="28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Transportistas</a:t>
                </a:r>
                <a:r>
                  <a:rPr lang="es-MX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713C8BDD-099B-437F-9D24-23D652647359}"/>
                  </a:ext>
                </a:extLst>
              </p:cNvPr>
              <p:cNvSpPr txBox="1"/>
              <p:nvPr/>
            </p:nvSpPr>
            <p:spPr>
              <a:xfrm>
                <a:off x="9056388" y="5999830"/>
                <a:ext cx="1113172" cy="28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Contadores</a:t>
                </a:r>
                <a:r>
                  <a:rPr lang="es-MX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ABFC51B3-18BF-469D-99EF-2A1790E459C6}"/>
                  </a:ext>
                </a:extLst>
              </p:cNvPr>
              <p:cNvSpPr txBox="1"/>
              <p:nvPr/>
            </p:nvSpPr>
            <p:spPr>
              <a:xfrm>
                <a:off x="10214388" y="5999830"/>
                <a:ext cx="1302675" cy="28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Telemarketing</a:t>
                </a:r>
              </a:p>
            </p:txBody>
          </p:sp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2F084ED9-66E7-422A-8E5D-02192F5B4DAE}"/>
                  </a:ext>
                </a:extLst>
              </p:cNvPr>
              <p:cNvCxnSpPr/>
              <p:nvPr/>
            </p:nvCxnSpPr>
            <p:spPr bwMode="auto">
              <a:xfrm flipV="1">
                <a:off x="914661" y="851515"/>
                <a:ext cx="24848" cy="5194565"/>
              </a:xfrm>
              <a:prstGeom prst="straightConnector1">
                <a:avLst/>
              </a:prstGeom>
              <a:solidFill>
                <a:srgbClr val="FFFFFF"/>
              </a:solidFill>
              <a:ln w="762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A247FBC8-12E5-48D4-B1DF-901E886D80EC}"/>
                  </a:ext>
                </a:extLst>
              </p:cNvPr>
              <p:cNvSpPr txBox="1"/>
              <p:nvPr/>
            </p:nvSpPr>
            <p:spPr>
              <a:xfrm>
                <a:off x="261558" y="832580"/>
                <a:ext cx="372577" cy="51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b="1" dirty="0">
                    <a:latin typeface="Futura Lt BT"/>
                  </a:rPr>
                  <a:t>%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9C6D08C4-8FBE-44C3-A629-DF5F7A7EADC5}"/>
                  </a:ext>
                </a:extLst>
              </p:cNvPr>
              <p:cNvSpPr txBox="1"/>
              <p:nvPr/>
            </p:nvSpPr>
            <p:spPr>
              <a:xfrm rot="16200000">
                <a:off x="-1959318" y="3041968"/>
                <a:ext cx="4902642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solidFill>
                      <a:srgbClr val="000000"/>
                    </a:solidFill>
                    <a:latin typeface="Futura Lt BT"/>
                    <a:ea typeface="Calibri" panose="020F0502020204030204" pitchFamily="34" charset="0"/>
                    <a:cs typeface="Arial" panose="020B0604020202020204" pitchFamily="34" charset="0"/>
                    <a:sym typeface="Calibri" panose="020F0502020204030204" pitchFamily="34" charset="0"/>
                  </a:rPr>
                  <a:t>Porcentaje de riesgo de automatización profesional </a:t>
                </a:r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CCF0D59-EC8B-43D3-8C4A-039FE583AD8B}"/>
                  </a:ext>
                </a:extLst>
              </p:cNvPr>
              <p:cNvSpPr txBox="1"/>
              <p:nvPr/>
            </p:nvSpPr>
            <p:spPr>
              <a:xfrm>
                <a:off x="1284819" y="1995037"/>
                <a:ext cx="5927848" cy="80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50" b="1" dirty="0">
                    <a:latin typeface="Futura Lt BT"/>
                    <a:cs typeface="Arial" panose="020B0604020202020204" pitchFamily="34" charset="0"/>
                  </a:rPr>
                  <a:t>Se estima que para 2050 al menos el 43% de los puestos de trabajos y profesiones tendrán un riesgo de ser automatizadas  </a:t>
                </a:r>
                <a:r>
                  <a:rPr lang="es-MX" sz="1050" dirty="0">
                    <a:latin typeface="Futura Lt BT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" name="Flecha: a la derecha 2">
                <a:extLst>
                  <a:ext uri="{FF2B5EF4-FFF2-40B4-BE49-F238E27FC236}">
                    <a16:creationId xmlns:a16="http://schemas.microsoft.com/office/drawing/2014/main" id="{7EC92F29-4EAB-4E42-8DEF-C6FEF3EF6E54}"/>
                  </a:ext>
                </a:extLst>
              </p:cNvPr>
              <p:cNvSpPr/>
              <p:nvPr/>
            </p:nvSpPr>
            <p:spPr bwMode="auto">
              <a:xfrm rot="5400000">
                <a:off x="1894334" y="3742219"/>
                <a:ext cx="1080000" cy="713791"/>
              </a:xfrm>
              <a:prstGeom prst="rightArrow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90C0AB5-B763-43B2-8660-FFBA8AAA5EC8}"/>
                </a:ext>
              </a:extLst>
            </p:cNvPr>
            <p:cNvSpPr txBox="1"/>
            <p:nvPr/>
          </p:nvSpPr>
          <p:spPr>
            <a:xfrm>
              <a:off x="3668634" y="5371097"/>
              <a:ext cx="6577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84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l Pueblo en demanda de salud-DIEGO RIVERA">
            <a:extLst>
              <a:ext uri="{FF2B5EF4-FFF2-40B4-BE49-F238E27FC236}">
                <a16:creationId xmlns:a16="http://schemas.microsoft.com/office/drawing/2014/main" id="{D4C073C3-3443-45C3-AB9F-C0B535DD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744" y="1751010"/>
            <a:ext cx="3972035" cy="32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ECA68A1-4B98-4803-9E27-0904141C3D35}"/>
              </a:ext>
            </a:extLst>
          </p:cNvPr>
          <p:cNvSpPr txBox="1"/>
          <p:nvPr/>
        </p:nvSpPr>
        <p:spPr>
          <a:xfrm>
            <a:off x="429991" y="1086722"/>
            <a:ext cx="41420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latin typeface="Futura Lt BT" panose="020B0402020204020303"/>
              </a:rPr>
              <a:t>La informatización de los historiales clínicos de los pacientes y la posibilidad de que sean compartidos entre distintos centros médicos y hospitales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A7F1144-B546-4716-8801-FF0EC0A075EB}"/>
              </a:ext>
            </a:extLst>
          </p:cNvPr>
          <p:cNvSpPr txBox="1">
            <a:spLocks/>
          </p:cNvSpPr>
          <p:nvPr/>
        </p:nvSpPr>
        <p:spPr>
          <a:xfrm>
            <a:off x="1746" y="411531"/>
            <a:ext cx="7020560" cy="494357"/>
          </a:xfrm>
          <a:prstGeom prst="rect">
            <a:avLst/>
          </a:prstGeom>
          <a:noFill/>
        </p:spPr>
        <p:txBody>
          <a:bodyPr vert="horz" lIns="68545" tIns="34274" rIns="68545" bIns="34274" rtlCol="0" anchor="ctr">
            <a:noAutofit/>
          </a:bodyPr>
          <a:lstStyle>
            <a:defPPr>
              <a:defRPr lang="es-MX"/>
            </a:defPPr>
            <a:lvl1pPr algn="ctr" defTabSz="1828088">
              <a:lnSpc>
                <a:spcPct val="90000"/>
              </a:lnSpc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pPr marL="214313" indent="-214313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dirty="0"/>
              <a:t>La sanación 4.0 / la singularidad de la enfermería en México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29990" y="1751010"/>
            <a:ext cx="4142010" cy="3267000"/>
            <a:chOff x="573320" y="1953680"/>
            <a:chExt cx="5522680" cy="435600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EB56D5F-BAB7-41F7-94EE-A5733D74667F}"/>
                </a:ext>
              </a:extLst>
            </p:cNvPr>
            <p:cNvGrpSpPr/>
            <p:nvPr/>
          </p:nvGrpSpPr>
          <p:grpSpPr>
            <a:xfrm>
              <a:off x="573320" y="1953680"/>
              <a:ext cx="5522680" cy="4356000"/>
              <a:chOff x="5974081" y="1298361"/>
              <a:chExt cx="5995120" cy="4930987"/>
            </a:xfrm>
          </p:grpSpPr>
          <p:pic>
            <p:nvPicPr>
              <p:cNvPr id="5" name="Picture 2" descr="El Pueblo en demanda de salud-DIEGO RIVERA">
                <a:extLst>
                  <a:ext uri="{FF2B5EF4-FFF2-40B4-BE49-F238E27FC236}">
                    <a16:creationId xmlns:a16="http://schemas.microsoft.com/office/drawing/2014/main" id="{A34DB851-D8A7-4F0F-89F3-186E818379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74081" y="1298361"/>
                <a:ext cx="5995120" cy="4930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0F4F0ABF-DD63-442B-8167-4F438911AD99}"/>
                  </a:ext>
                </a:extLst>
              </p:cNvPr>
              <p:cNvSpPr/>
              <p:nvPr/>
            </p:nvSpPr>
            <p:spPr bwMode="auto">
              <a:xfrm>
                <a:off x="6333861" y="5697869"/>
                <a:ext cx="483107" cy="348402"/>
              </a:xfrm>
              <a:prstGeom prst="rect">
                <a:avLst/>
              </a:prstGeom>
              <a:solidFill>
                <a:srgbClr val="F1EEEC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BAC9AF19-641F-496A-90DF-584459E8FEB3}"/>
                  </a:ext>
                </a:extLst>
              </p:cNvPr>
              <p:cNvSpPr/>
              <p:nvPr/>
            </p:nvSpPr>
            <p:spPr bwMode="auto">
              <a:xfrm>
                <a:off x="10972799" y="5793091"/>
                <a:ext cx="665986" cy="287529"/>
              </a:xfrm>
              <a:prstGeom prst="rect">
                <a:avLst/>
              </a:prstGeom>
              <a:solidFill>
                <a:srgbClr val="F1EEEC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34290" rIns="34290" bIns="3429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5143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88" b="1" dirty="0">
                    <a:solidFill>
                      <a:srgbClr val="000000"/>
                    </a:solidFill>
                    <a:latin typeface="Futura"/>
                    <a:ea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2030</a:t>
                </a:r>
              </a:p>
            </p:txBody>
          </p:sp>
          <p:pic>
            <p:nvPicPr>
              <p:cNvPr id="2050" name="Picture 2" descr="Salud 4.0 en la era de la digitalizaciÃ³n. Imagen de SIemens Healthcare.">
                <a:extLst>
                  <a:ext uri="{FF2B5EF4-FFF2-40B4-BE49-F238E27FC236}">
                    <a16:creationId xmlns:a16="http://schemas.microsoft.com/office/drawing/2014/main" id="{4D24C3DA-B0F1-438C-8582-0338264D62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1659" y="2244489"/>
                <a:ext cx="4676421" cy="350731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F4F0ABF-DD63-442B-8167-4F438911AD99}"/>
                </a:ext>
              </a:extLst>
            </p:cNvPr>
            <p:cNvSpPr/>
            <p:nvPr/>
          </p:nvSpPr>
          <p:spPr bwMode="auto">
            <a:xfrm rot="5400000">
              <a:off x="771399" y="5687775"/>
              <a:ext cx="445036" cy="307776"/>
            </a:xfrm>
            <a:prstGeom prst="rect">
              <a:avLst/>
            </a:prstGeom>
            <a:solidFill>
              <a:srgbClr val="F1EEEC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34290" tIns="34290" rIns="3429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105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8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l Pueblo en demanda de salud-DIEGO RIVERA">
            <a:extLst>
              <a:ext uri="{FF2B5EF4-FFF2-40B4-BE49-F238E27FC236}">
                <a16:creationId xmlns:a16="http://schemas.microsoft.com/office/drawing/2014/main" id="{D4C073C3-3443-45C3-AB9F-C0B535DD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744" y="1751010"/>
            <a:ext cx="3972035" cy="32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A7F1144-B546-4716-8801-FF0EC0A075EB}"/>
              </a:ext>
            </a:extLst>
          </p:cNvPr>
          <p:cNvSpPr txBox="1">
            <a:spLocks/>
          </p:cNvSpPr>
          <p:nvPr/>
        </p:nvSpPr>
        <p:spPr>
          <a:xfrm>
            <a:off x="1746" y="411531"/>
            <a:ext cx="7020560" cy="494357"/>
          </a:xfrm>
          <a:prstGeom prst="rect">
            <a:avLst/>
          </a:prstGeom>
          <a:noFill/>
        </p:spPr>
        <p:txBody>
          <a:bodyPr vert="horz" lIns="68545" tIns="34274" rIns="68545" bIns="34274" rtlCol="0" anchor="ctr">
            <a:noAutofit/>
          </a:bodyPr>
          <a:lstStyle>
            <a:defPPr>
              <a:defRPr lang="es-MX"/>
            </a:defPPr>
            <a:lvl1pPr algn="ctr" defTabSz="1828088">
              <a:lnSpc>
                <a:spcPct val="90000"/>
              </a:lnSpc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pPr marL="214313" indent="-214313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dirty="0"/>
              <a:t>La sanación 4.0 / la singularidad de la enfermería en México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677DE43-0A8C-4A4A-B405-8CA0E40D4CCA}"/>
              </a:ext>
            </a:extLst>
          </p:cNvPr>
          <p:cNvSpPr/>
          <p:nvPr/>
        </p:nvSpPr>
        <p:spPr>
          <a:xfrm>
            <a:off x="457200" y="942121"/>
            <a:ext cx="41775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914400">
              <a:buClr>
                <a:srgbClr val="39771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dirty="0"/>
              <a:t>La </a:t>
            </a:r>
            <a:r>
              <a:rPr lang="es-MX" b="1" dirty="0"/>
              <a:t>tlamatlquiticitl</a:t>
            </a:r>
            <a:r>
              <a:rPr lang="es-MX" dirty="0"/>
              <a:t> asistía a la madre en diversas aristas, desde emocionales hasta religiosas.</a:t>
            </a:r>
          </a:p>
          <a:p>
            <a:pPr marL="285750" lvl="0" indent="-285750" algn="just" defTabSz="914400">
              <a:buClr>
                <a:srgbClr val="39771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dirty="0"/>
              <a:t>El </a:t>
            </a:r>
            <a:r>
              <a:rPr lang="es-MX" b="1" dirty="0"/>
              <a:t>temazcal</a:t>
            </a:r>
            <a:r>
              <a:rPr lang="es-MX" dirty="0"/>
              <a:t> formaba parte de este advenimiento de la vida. </a:t>
            </a:r>
          </a:p>
          <a:p>
            <a:pPr marL="285750" lvl="0" indent="-285750" algn="just" defTabSz="914400">
              <a:buClr>
                <a:srgbClr val="39771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dirty="0"/>
              <a:t>Sus conocimientos eran herbolarios, pero también metafísicos y religiosos. </a:t>
            </a:r>
          </a:p>
          <a:p>
            <a:pPr marL="285750" lvl="0" indent="-285750" algn="just" defTabSz="914400">
              <a:buClr>
                <a:srgbClr val="39771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dirty="0"/>
              <a:t>La </a:t>
            </a:r>
            <a:r>
              <a:rPr lang="es-MX" b="1" dirty="0"/>
              <a:t>tlamatlquiticitl, </a:t>
            </a:r>
            <a:r>
              <a:rPr lang="es-MX" dirty="0"/>
              <a:t>del mural de Diego Rivera, está representando a Tlazoltéotl; lleva orejeras de algodón crudo en la frente, con dos husos en su tocado. </a:t>
            </a:r>
          </a:p>
          <a:p>
            <a:pPr marL="285750" lvl="0" indent="-285750" algn="just" defTabSz="914400">
              <a:buClr>
                <a:srgbClr val="39771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dirty="0"/>
              <a:t>Tiene </a:t>
            </a:r>
            <a:r>
              <a:rPr lang="es-MX" b="1" dirty="0"/>
              <a:t>la vírgula de la palabra</a:t>
            </a:r>
            <a:r>
              <a:rPr lang="es-MX" dirty="0"/>
              <a:t>: fragmentos del </a:t>
            </a:r>
            <a:r>
              <a:rPr lang="es-MX" b="1" dirty="0"/>
              <a:t>Huehuetlatolli</a:t>
            </a:r>
            <a:r>
              <a:rPr lang="es-MX" dirty="0"/>
              <a:t> eran aclamados (enseñanzas sabias de los viejos): las palabras de bienvenida dependían de si se trataba de una niña o niño. </a:t>
            </a:r>
          </a:p>
          <a:p>
            <a:pPr marL="285750" lvl="0" indent="-285750" algn="just" defTabSz="914400">
              <a:buClr>
                <a:srgbClr val="39771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dirty="0"/>
              <a:t>En el caso de </a:t>
            </a:r>
            <a:r>
              <a:rPr lang="es-MX" b="1" dirty="0"/>
              <a:t>un varón: </a:t>
            </a:r>
            <a:r>
              <a:rPr lang="es-MX" dirty="0"/>
              <a:t>“Tu oficio y habilidad es la guerra; tu papel es dar al sol la sangre de tus enemigos para beber y alimentar la tierra, Tlaltecuhtli, con los cuerpos de tus enemigos.  </a:t>
            </a:r>
          </a:p>
          <a:p>
            <a:pPr marL="285750" lvl="0" indent="-285750" algn="just" defTabSz="914400">
              <a:buClr>
                <a:srgbClr val="39771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dirty="0"/>
              <a:t>Para </a:t>
            </a:r>
            <a:r>
              <a:rPr lang="es-MX" b="1" dirty="0"/>
              <a:t>las</a:t>
            </a:r>
            <a:r>
              <a:rPr lang="es-MX" dirty="0"/>
              <a:t> </a:t>
            </a:r>
            <a:r>
              <a:rPr lang="es-MX" b="1" dirty="0"/>
              <a:t>mujeres</a:t>
            </a:r>
            <a:r>
              <a:rPr lang="es-MX" dirty="0"/>
              <a:t> era lo siguiente: “ser a la casa lo que el corazón es para el cuerpo”.</a:t>
            </a:r>
          </a:p>
        </p:txBody>
      </p:sp>
    </p:spTree>
    <p:extLst>
      <p:ext uri="{BB962C8B-B14F-4D97-AF65-F5344CB8AC3E}">
        <p14:creationId xmlns:p14="http://schemas.microsoft.com/office/powerpoint/2010/main" val="416530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75" y="2301569"/>
            <a:ext cx="8096250" cy="1104636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595959"/>
                </a:solidFill>
                <a:latin typeface="Futura Std Book"/>
              </a:rPr>
              <a:t>II. Prospectiva muy general de la educación superior</a:t>
            </a:r>
          </a:p>
        </p:txBody>
      </p:sp>
      <p:sp>
        <p:nvSpPr>
          <p:cNvPr id="4" name="Rectángulo 3"/>
          <p:cNvSpPr/>
          <p:nvPr/>
        </p:nvSpPr>
        <p:spPr>
          <a:xfrm flipV="1">
            <a:off x="688932" y="3367710"/>
            <a:ext cx="7728558" cy="45719"/>
          </a:xfrm>
          <a:prstGeom prst="rect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55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6262076" cy="885568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/>
          <a:p>
            <a:pPr marL="285750" indent="-285750" algn="ctr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Mega-tendencias que están afectando el futuro de la educación superior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35658" y="1141030"/>
            <a:ext cx="3744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5F9D22"/>
                </a:solidFill>
                <a:latin typeface="Futura Lt BT" panose="020B0402020204020303"/>
              </a:rPr>
              <a:t>Vivimos en un mundo en constante transformación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1856132"/>
              </p:ext>
            </p:extLst>
          </p:nvPr>
        </p:nvGraphicFramePr>
        <p:xfrm>
          <a:off x="-403943" y="1230922"/>
          <a:ext cx="7007943" cy="398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lamada de flecha a la izquierda 2"/>
          <p:cNvSpPr/>
          <p:nvPr/>
        </p:nvSpPr>
        <p:spPr>
          <a:xfrm>
            <a:off x="5617308" y="1885841"/>
            <a:ext cx="2841868" cy="3291852"/>
          </a:xfrm>
          <a:prstGeom prst="leftArrowCallout">
            <a:avLst>
              <a:gd name="adj1" fmla="val 8088"/>
              <a:gd name="adj2" fmla="val 25000"/>
              <a:gd name="adj3" fmla="val 21164"/>
              <a:gd name="adj4" fmla="val 83993"/>
            </a:avLst>
          </a:prstGeom>
          <a:solidFill>
            <a:srgbClr val="5F9D2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Futura"/>
                <a:cs typeface="Futura"/>
              </a:rPr>
              <a:t>Estas transformaciones están contribuyendo a:</a:t>
            </a:r>
          </a:p>
          <a:p>
            <a:r>
              <a:rPr lang="es-MX" sz="1100" dirty="0">
                <a:solidFill>
                  <a:schemeClr val="bg1"/>
                </a:solidFill>
                <a:latin typeface="Futura Std Book"/>
                <a:cs typeface="Futura Std Book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bg1"/>
                </a:solidFill>
                <a:latin typeface="Futura Std Book"/>
                <a:cs typeface="Futura Std Book"/>
              </a:rPr>
              <a:t>Impulsar la “masificación” de la educación superior.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bg1"/>
              </a:solidFill>
              <a:latin typeface="Futura Std Book"/>
              <a:cs typeface="Futura St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bg1"/>
                </a:solidFill>
                <a:latin typeface="Futura Std Book"/>
                <a:cs typeface="Futura Std Book"/>
              </a:rPr>
              <a:t>Adaptar y cambiar el sistema educativo y a las instituciones de educación superior.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bg1"/>
              </a:solidFill>
              <a:latin typeface="Futura Std Book"/>
              <a:cs typeface="Futura St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bg1"/>
                </a:solidFill>
                <a:latin typeface="Futura Std Book"/>
                <a:cs typeface="Futura Std Book"/>
              </a:rPr>
              <a:t>“Innovar en la educación y educar en la innovación”.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bg1"/>
              </a:solidFill>
              <a:latin typeface="Futura Std Book"/>
              <a:cs typeface="Futura Std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bg1"/>
              </a:solidFill>
              <a:latin typeface="Futura Std Book"/>
              <a:cs typeface="Futura Std Book"/>
            </a:endParaRPr>
          </a:p>
          <a:p>
            <a:r>
              <a:rPr lang="es-MX" sz="1100" dirty="0">
                <a:solidFill>
                  <a:schemeClr val="bg1"/>
                </a:solidFill>
                <a:latin typeface="Futura Std Book"/>
                <a:cs typeface="Futura Std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12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849B4E-ED5F-4337-8ECC-E809A2ADF0DC}"/>
              </a:ext>
            </a:extLst>
          </p:cNvPr>
          <p:cNvSpPr txBox="1">
            <a:spLocks/>
          </p:cNvSpPr>
          <p:nvPr/>
        </p:nvSpPr>
        <p:spPr>
          <a:xfrm>
            <a:off x="222391" y="140338"/>
            <a:ext cx="4675714" cy="581289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MX" dirty="0"/>
              <a:t> ¿Cuáles son los retos en la educación?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03939" y="1023787"/>
            <a:ext cx="635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  <a:buClr>
                <a:srgbClr val="5F9D22"/>
              </a:buClr>
              <a:buSzPct val="140000"/>
            </a:pPr>
            <a:r>
              <a:rPr lang="es-MX" dirty="0">
                <a:latin typeface="Futura Lt BT"/>
                <a:cs typeface="Arial" pitchFamily="34" charset="0"/>
              </a:rPr>
              <a:t>Afrontar nuevos contextos acelerados (tecnológicos, políticos, económicos)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352788" y="1683829"/>
            <a:ext cx="635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  <a:buClr>
                <a:srgbClr val="5F9D22"/>
              </a:buClr>
              <a:buSzPct val="140000"/>
            </a:pPr>
            <a:r>
              <a:rPr lang="es-MX" dirty="0">
                <a:latin typeface="Futura Lt BT"/>
                <a:cs typeface="Arial" pitchFamily="34" charset="0"/>
              </a:rPr>
              <a:t>Mitigar la arbitrariedad en la definición de las necesidades sociales, económicas y educativas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1352788" y="2377748"/>
            <a:ext cx="635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  <a:buClr>
                <a:srgbClr val="5F9D22"/>
              </a:buClr>
              <a:buSzPct val="140000"/>
            </a:pPr>
            <a:r>
              <a:rPr lang="es-MX" dirty="0">
                <a:latin typeface="Futura Lt BT"/>
                <a:cs typeface="Arial" pitchFamily="34" charset="0"/>
              </a:rPr>
              <a:t>Evitar la Implementación no pertinente de tendencias tecnológicas (¿Qué se le pide a la tecnología?)</a:t>
            </a:r>
          </a:p>
        </p:txBody>
      </p:sp>
      <p:sp>
        <p:nvSpPr>
          <p:cNvPr id="8" name="4 CuadroTexto"/>
          <p:cNvSpPr txBox="1"/>
          <p:nvPr/>
        </p:nvSpPr>
        <p:spPr>
          <a:xfrm>
            <a:off x="1352787" y="3090137"/>
            <a:ext cx="635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  <a:buClr>
                <a:srgbClr val="5F9D22"/>
              </a:buClr>
              <a:buSzPct val="140000"/>
            </a:pPr>
            <a:r>
              <a:rPr lang="es-MX" dirty="0">
                <a:latin typeface="Futura Lt BT"/>
                <a:cs typeface="Arial" pitchFamily="34" charset="0"/>
              </a:rPr>
              <a:t>Resistir la subordinación de las necesidades sociales a los intereses de las empresas y la economía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1352786" y="3797483"/>
            <a:ext cx="635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  <a:buClr>
                <a:srgbClr val="5F9D22"/>
              </a:buClr>
              <a:buSzPct val="140000"/>
            </a:pPr>
            <a:r>
              <a:rPr lang="es-MX" dirty="0">
                <a:latin typeface="Futura Lt BT"/>
                <a:cs typeface="Arial" pitchFamily="34" charset="0"/>
              </a:rPr>
              <a:t>Defender la independencia de los investigadores e innovadores a los intereses de los patrocinadores 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1352786" y="4491402"/>
            <a:ext cx="635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  <a:buClr>
                <a:srgbClr val="5F9D22"/>
              </a:buClr>
              <a:buSzPct val="140000"/>
            </a:pPr>
            <a:r>
              <a:rPr lang="es-MX" dirty="0">
                <a:latin typeface="Futura Lt BT"/>
                <a:cs typeface="Arial" pitchFamily="34" charset="0"/>
              </a:rPr>
              <a:t>Potenciación de las capacidades de los más vulnerables (</a:t>
            </a:r>
            <a:r>
              <a:rPr lang="es-MX" dirty="0" err="1">
                <a:latin typeface="Futura Lt BT"/>
                <a:cs typeface="Arial" pitchFamily="34" charset="0"/>
              </a:rPr>
              <a:t>Amartya</a:t>
            </a:r>
            <a:r>
              <a:rPr lang="es-MX" dirty="0">
                <a:latin typeface="Futura Lt BT"/>
                <a:cs typeface="Arial" pitchFamily="34" charset="0"/>
              </a:rPr>
              <a:t> </a:t>
            </a:r>
            <a:r>
              <a:rPr lang="es-MX" dirty="0" err="1">
                <a:latin typeface="Futura Lt BT"/>
                <a:cs typeface="Arial" pitchFamily="34" charset="0"/>
              </a:rPr>
              <a:t>Sen</a:t>
            </a:r>
            <a:r>
              <a:rPr lang="es-MX" dirty="0">
                <a:latin typeface="Futura Lt BT"/>
                <a:cs typeface="Arial" pitchFamily="34" charset="0"/>
              </a:rPr>
              <a:t>)</a:t>
            </a:r>
          </a:p>
        </p:txBody>
      </p:sp>
      <p:sp>
        <p:nvSpPr>
          <p:cNvPr id="3" name="Cheurón 2"/>
          <p:cNvSpPr/>
          <p:nvPr/>
        </p:nvSpPr>
        <p:spPr>
          <a:xfrm>
            <a:off x="1191846" y="1045308"/>
            <a:ext cx="185616" cy="302846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Cheurón 16"/>
          <p:cNvSpPr/>
          <p:nvPr/>
        </p:nvSpPr>
        <p:spPr>
          <a:xfrm>
            <a:off x="1178169" y="1764323"/>
            <a:ext cx="185616" cy="302846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Cheurón 17"/>
          <p:cNvSpPr/>
          <p:nvPr/>
        </p:nvSpPr>
        <p:spPr>
          <a:xfrm>
            <a:off x="1178169" y="2448170"/>
            <a:ext cx="185616" cy="302846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1164492" y="3167185"/>
            <a:ext cx="185616" cy="302846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Cheurón 19"/>
          <p:cNvSpPr/>
          <p:nvPr/>
        </p:nvSpPr>
        <p:spPr>
          <a:xfrm>
            <a:off x="1187938" y="3894016"/>
            <a:ext cx="185616" cy="302846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Cheurón 20"/>
          <p:cNvSpPr/>
          <p:nvPr/>
        </p:nvSpPr>
        <p:spPr>
          <a:xfrm>
            <a:off x="1193799" y="4486031"/>
            <a:ext cx="185616" cy="302846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6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" y="1520567"/>
            <a:ext cx="9144000" cy="26685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600" dirty="0">
              <a:latin typeface="Futura Lt BT"/>
            </a:endParaRPr>
          </a:p>
        </p:txBody>
      </p:sp>
      <p:sp>
        <p:nvSpPr>
          <p:cNvPr id="4" name="4 Rectángulo redondeado"/>
          <p:cNvSpPr/>
          <p:nvPr/>
        </p:nvSpPr>
        <p:spPr>
          <a:xfrm>
            <a:off x="4047322" y="1542932"/>
            <a:ext cx="4278015" cy="26972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 anchor="ctr"/>
          <a:lstStyle/>
          <a:p>
            <a:pPr algn="just">
              <a:defRPr/>
            </a:pPr>
            <a:endParaRPr lang="es-MX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es-MX" sz="1600" dirty="0">
                <a:solidFill>
                  <a:schemeClr val="tx1"/>
                </a:solidFill>
                <a:latin typeface="Futura Lt BT"/>
                <a:cs typeface="Arial"/>
              </a:rPr>
              <a:t>La resiliencia educativa es una manera de </a:t>
            </a:r>
            <a:r>
              <a:rPr lang="es-MX" sz="1600" b="1" dirty="0">
                <a:solidFill>
                  <a:schemeClr val="tx1"/>
                </a:solidFill>
                <a:latin typeface="Futura Lt BT"/>
                <a:cs typeface="Arial"/>
              </a:rPr>
              <a:t>dominar el complejo proceso de adaptabilidad para “aprender a aprender”, </a:t>
            </a:r>
            <a:r>
              <a:rPr lang="es-MX" sz="1600" dirty="0">
                <a:solidFill>
                  <a:schemeClr val="tx1"/>
                </a:solidFill>
                <a:latin typeface="Futura Lt BT"/>
                <a:cs typeface="Arial"/>
              </a:rPr>
              <a:t>pero también y acaso tan importante para </a:t>
            </a:r>
            <a:r>
              <a:rPr lang="es-MX" sz="1600" b="1" dirty="0">
                <a:solidFill>
                  <a:schemeClr val="tx1"/>
                </a:solidFill>
                <a:latin typeface="Futura Lt BT"/>
                <a:cs typeface="Arial"/>
              </a:rPr>
              <a:t>“aprender a desaprender”</a:t>
            </a:r>
            <a:r>
              <a:rPr lang="es-MX" sz="1600" dirty="0">
                <a:solidFill>
                  <a:schemeClr val="tx1"/>
                </a:solidFill>
                <a:latin typeface="Futura Lt BT"/>
                <a:cs typeface="Arial"/>
              </a:rPr>
              <a:t>. </a:t>
            </a:r>
          </a:p>
          <a:p>
            <a:pPr algn="just">
              <a:defRPr/>
            </a:pPr>
            <a:endParaRPr lang="es-MX" sz="2400" dirty="0">
              <a:solidFill>
                <a:schemeClr val="tx1"/>
              </a:solidFill>
              <a:latin typeface="Agency FB" panose="020B0503020202020204" pitchFamily="34" charset="0"/>
              <a:cs typeface="Arial"/>
            </a:endParaRPr>
          </a:p>
          <a:p>
            <a:pPr algn="just">
              <a:defRPr/>
            </a:pPr>
            <a:endParaRPr lang="es-MX" sz="2400" dirty="0">
              <a:solidFill>
                <a:schemeClr val="tx1"/>
              </a:solidFill>
              <a:latin typeface="Agency FB" panose="020B0503020202020204" pitchFamily="34" charset="0"/>
              <a:cs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39845" y="3663529"/>
            <a:ext cx="3800231" cy="35985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s-MX" sz="900" dirty="0">
                <a:latin typeface="Futura Lt BT" panose="020B0402020204020303"/>
                <a:cs typeface="Arial"/>
              </a:rPr>
              <a:t>Fuente: "Enseñanza y Aprendizaje en la Agenda E2030" Agosto de 2016.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40A1035-E74D-4DF3-97E0-7EE01CF6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99440"/>
              </a:clrFrom>
              <a:clrTo>
                <a:srgbClr val="9994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" r="2635"/>
          <a:stretch/>
        </p:blipFill>
        <p:spPr>
          <a:xfrm>
            <a:off x="177883" y="976923"/>
            <a:ext cx="3532909" cy="341001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0"/>
            <a:ext cx="3253154" cy="885568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/>
          <a:p>
            <a:pPr marL="285750" indent="-285750" algn="ctr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Resiliencia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 educativa</a:t>
            </a:r>
          </a:p>
        </p:txBody>
      </p:sp>
    </p:spTree>
    <p:extLst>
      <p:ext uri="{BB962C8B-B14F-4D97-AF65-F5344CB8AC3E}">
        <p14:creationId xmlns:p14="http://schemas.microsoft.com/office/powerpoint/2010/main" val="180956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0456" y="2265410"/>
            <a:ext cx="7735329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400" b="1" dirty="0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III. Las universidades del futuro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MX" sz="2400" b="1" dirty="0">
              <a:solidFill>
                <a:srgbClr val="595959"/>
              </a:solidFill>
              <a:latin typeface="Futura Std Book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400" b="1" dirty="0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 Dos rasgos: Democratización/Internacionalización</a:t>
            </a:r>
            <a:endParaRPr lang="es-MX" sz="2800" b="1" dirty="0">
              <a:solidFill>
                <a:srgbClr val="595959"/>
              </a:solidFill>
              <a:latin typeface="Futura Std Book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76822" y="3569918"/>
            <a:ext cx="7478963" cy="45719"/>
          </a:xfrm>
          <a:prstGeom prst="rect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21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849B4E-ED5F-4337-8ECC-E809A2ADF0DC}"/>
              </a:ext>
            </a:extLst>
          </p:cNvPr>
          <p:cNvSpPr txBox="1">
            <a:spLocks/>
          </p:cNvSpPr>
          <p:nvPr/>
        </p:nvSpPr>
        <p:spPr>
          <a:xfrm>
            <a:off x="390769" y="99195"/>
            <a:ext cx="5939693" cy="772675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MX" dirty="0"/>
              <a:t> ¿Pueden los más pobres ingresar a la universidad?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8070" r="19770" b="7576"/>
          <a:stretch/>
        </p:blipFill>
        <p:spPr>
          <a:xfrm>
            <a:off x="96290" y="1382233"/>
            <a:ext cx="5228217" cy="4049254"/>
          </a:xfrm>
          <a:prstGeom prst="rect">
            <a:avLst/>
          </a:prstGeom>
        </p:spPr>
      </p:pic>
      <p:sp>
        <p:nvSpPr>
          <p:cNvPr id="6" name="4 CuadroTexto"/>
          <p:cNvSpPr txBox="1"/>
          <p:nvPr/>
        </p:nvSpPr>
        <p:spPr>
          <a:xfrm>
            <a:off x="5401340" y="1214634"/>
            <a:ext cx="3223676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</a:pPr>
            <a:r>
              <a:rPr lang="es-ES" sz="1450" dirty="0">
                <a:latin typeface="Futura Lt BT"/>
                <a:cs typeface="Arial" pitchFamily="34" charset="0"/>
              </a:rPr>
              <a:t>En América Latina (AL) el origen socioeconómico influye significativamente en la cobertura a la Educación Superior. En promedio, el quintil más rico tiene casi un 40% de cobertura. </a:t>
            </a:r>
            <a:endParaRPr lang="es-MX" sz="1450" dirty="0">
              <a:latin typeface="Futura Lt BT"/>
              <a:cs typeface="Arial" pitchFamily="34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5391572" y="2899159"/>
            <a:ext cx="3259814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just">
              <a:spcBef>
                <a:spcPts val="1000"/>
              </a:spcBef>
            </a:pPr>
            <a:r>
              <a:rPr lang="es-ES" sz="1200" b="1" dirty="0">
                <a:solidFill>
                  <a:srgbClr val="397718"/>
                </a:solidFill>
                <a:latin typeface="Futura Lt BT"/>
                <a:cs typeface="Arial" pitchFamily="34" charset="0"/>
              </a:rPr>
              <a:t>Casos significativos </a:t>
            </a:r>
          </a:p>
          <a:p>
            <a:pPr marL="404307" lvl="1" indent="-285750" algn="just">
              <a:spcBef>
                <a:spcPts val="1000"/>
              </a:spcBef>
              <a:buClr>
                <a:srgbClr val="5F9D22"/>
              </a:buClr>
              <a:buSzPct val="130000"/>
              <a:buFont typeface="Arial"/>
              <a:buChar char="•"/>
            </a:pPr>
            <a:r>
              <a:rPr lang="es-ES" dirty="0">
                <a:latin typeface="Futura Lt BT"/>
                <a:cs typeface="Arial" pitchFamily="34" charset="0"/>
              </a:rPr>
              <a:t>Políticas Sociales vs liberales:</a:t>
            </a:r>
          </a:p>
          <a:p>
            <a:pPr marL="404307" lvl="1" indent="-285750" algn="just">
              <a:spcBef>
                <a:spcPts val="1000"/>
              </a:spcBef>
              <a:buClr>
                <a:srgbClr val="5F9D22"/>
              </a:buClr>
              <a:buSzPct val="130000"/>
              <a:buFont typeface="Arial"/>
              <a:buChar char="•"/>
            </a:pPr>
            <a:r>
              <a:rPr lang="es-ES" dirty="0">
                <a:latin typeface="Futura Lt BT"/>
                <a:cs typeface="Arial" pitchFamily="34" charset="0"/>
              </a:rPr>
              <a:t>Colombia: Ricos casi garantizan 50%</a:t>
            </a:r>
          </a:p>
          <a:p>
            <a:pPr marL="404307" lvl="1" indent="-285750" algn="just">
              <a:spcBef>
                <a:spcPts val="1000"/>
              </a:spcBef>
              <a:buClr>
                <a:srgbClr val="5F9D22"/>
              </a:buClr>
              <a:buSzPct val="130000"/>
              <a:buFont typeface="Arial"/>
              <a:buChar char="•"/>
            </a:pPr>
            <a:r>
              <a:rPr lang="es-ES" dirty="0">
                <a:latin typeface="Futura Lt BT"/>
                <a:cs typeface="Arial" pitchFamily="34" charset="0"/>
              </a:rPr>
              <a:t>Guatemala: Solo ricos acceden </a:t>
            </a:r>
          </a:p>
          <a:p>
            <a:pPr marL="404307" lvl="1" indent="-285750" algn="just">
              <a:spcBef>
                <a:spcPts val="1000"/>
              </a:spcBef>
              <a:buClr>
                <a:srgbClr val="5F9D22"/>
              </a:buClr>
              <a:buSzPct val="130000"/>
              <a:buFont typeface="Arial"/>
              <a:buChar char="•"/>
            </a:pPr>
            <a:r>
              <a:rPr lang="es-ES" dirty="0">
                <a:latin typeface="Futura Lt BT"/>
                <a:cs typeface="Arial" pitchFamily="34" charset="0"/>
              </a:rPr>
              <a:t>Bolivia: Paridad en el acceso. </a:t>
            </a:r>
            <a:endParaRPr lang="es-MX" dirty="0">
              <a:latin typeface="Futura Lt BT"/>
              <a:cs typeface="Arial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0" y="885685"/>
            <a:ext cx="568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57" lvl="1" algn="ctr">
              <a:spcBef>
                <a:spcPts val="1000"/>
              </a:spcBef>
            </a:pPr>
            <a:r>
              <a:rPr lang="es-ES" sz="1200" b="1" dirty="0">
                <a:solidFill>
                  <a:srgbClr val="008000"/>
                </a:solidFill>
                <a:latin typeface="Futura Lt BT"/>
                <a:cs typeface="Arial" pitchFamily="34" charset="0"/>
              </a:rPr>
              <a:t>Cobertura universitaria en AL por quintiles según nivel socioeconómico  </a:t>
            </a:r>
            <a:endParaRPr lang="es-MX" b="1" dirty="0">
              <a:solidFill>
                <a:srgbClr val="008000"/>
              </a:solidFill>
              <a:latin typeface="Futura Lt BT"/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80537" y="4993746"/>
            <a:ext cx="32237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dirty="0">
                <a:latin typeface="Futura Lt BT"/>
                <a:cs typeface="Arial" panose="020B0604020202020204" pitchFamily="34" charset="0"/>
              </a:rPr>
              <a:t>Fuente: Brunner, José Joaquín (2016</a:t>
            </a:r>
            <a:r>
              <a:rPr lang="es-ES" sz="900" i="1" dirty="0">
                <a:latin typeface="Futura Lt BT"/>
                <a:cs typeface="Arial" panose="020B0604020202020204" pitchFamily="34" charset="0"/>
              </a:rPr>
              <a:t>): Educación Superior en Iberoamérica Informe 2016.                                       </a:t>
            </a:r>
            <a:r>
              <a:rPr lang="es-ES" sz="900" dirty="0">
                <a:latin typeface="Futura Lt BT"/>
                <a:cs typeface="Arial" panose="020B0604020202020204" pitchFamily="34" charset="0"/>
              </a:rPr>
              <a:t>Centro Interuniversitario de Desarrollo (CINDA), Chile. </a:t>
            </a:r>
          </a:p>
        </p:txBody>
      </p:sp>
    </p:spTree>
    <p:extLst>
      <p:ext uri="{BB962C8B-B14F-4D97-AF65-F5344CB8AC3E}">
        <p14:creationId xmlns:p14="http://schemas.microsoft.com/office/powerpoint/2010/main" val="351277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639320-EF69-4669-8879-78A1F81F7CD8}"/>
              </a:ext>
            </a:extLst>
          </p:cNvPr>
          <p:cNvSpPr/>
          <p:nvPr/>
        </p:nvSpPr>
        <p:spPr>
          <a:xfrm>
            <a:off x="302916" y="924543"/>
            <a:ext cx="4269084" cy="1466748"/>
          </a:xfrm>
          <a:prstGeom prst="rect">
            <a:avLst/>
          </a:prstGeom>
          <a:grp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  <a:buClr>
                <a:srgbClr val="CAD82A"/>
              </a:buClr>
            </a:pPr>
            <a:r>
              <a:rPr lang="es-MX" sz="1200" b="1" dirty="0">
                <a:latin typeface="Futura Lt BT" panose="020B0402020204020303" pitchFamily="34" charset="0"/>
                <a:cs typeface="Arial"/>
              </a:rPr>
              <a:t>Las IES marchan hacia la democratización, por ello</a:t>
            </a:r>
            <a:r>
              <a:rPr lang="es-MX" sz="1200" dirty="0">
                <a:latin typeface="Futura Lt BT" panose="020B0402020204020303" pitchFamily="34" charset="0"/>
                <a:cs typeface="Arial"/>
              </a:rPr>
              <a:t>:</a:t>
            </a:r>
          </a:p>
          <a:p>
            <a:pPr algn="just">
              <a:lnSpc>
                <a:spcPct val="110000"/>
              </a:lnSpc>
              <a:buClr>
                <a:srgbClr val="CAD82A"/>
              </a:buClr>
            </a:pPr>
            <a:endParaRPr lang="es-MX" sz="1200" dirty="0">
              <a:latin typeface="Futura Lt BT" panose="020B0402020204020303" pitchFamily="34" charset="0"/>
              <a:cs typeface="Arial"/>
            </a:endParaRPr>
          </a:p>
          <a:p>
            <a:pPr marL="342900" indent="-342900" algn="just">
              <a:lnSpc>
                <a:spcPct val="110000"/>
              </a:lnSpc>
              <a:buClr>
                <a:srgbClr val="5EAE22"/>
              </a:buClr>
              <a:buSzPct val="130000"/>
              <a:buFont typeface="Arial" panose="020B0604020202020204" pitchFamily="34" charset="0"/>
              <a:buChar char="•"/>
            </a:pPr>
            <a:r>
              <a:rPr lang="es-MX" sz="1200" dirty="0">
                <a:latin typeface="Futura Lt BT" panose="020B0402020204020303" pitchFamily="34" charset="0"/>
                <a:cs typeface="Arial"/>
              </a:rPr>
              <a:t>Deberán establecer medidas de equidad e inclusión que garanticen a los jóvenes una incorporación sin distingo social o asimetrías en las IES donde estudien.</a:t>
            </a:r>
            <a:endParaRPr lang="es-ES" sz="1200" dirty="0">
              <a:latin typeface="Futura Lt BT" panose="020B0402020204020303" pitchFamily="34" charset="0"/>
              <a:cs typeface="Arial"/>
            </a:endParaRPr>
          </a:p>
          <a:p>
            <a:pPr marL="257175" indent="-257175" algn="just">
              <a:lnSpc>
                <a:spcPct val="110000"/>
              </a:lnSpc>
              <a:buClr>
                <a:srgbClr val="CAD82A"/>
              </a:buClr>
              <a:buFont typeface="Arial" panose="020B0604020202020204" pitchFamily="34" charset="0"/>
              <a:buChar char="•"/>
            </a:pPr>
            <a:endParaRPr lang="es-ES" sz="1150" dirty="0">
              <a:latin typeface="Futura Lt BT" panose="020B0402020204020303" pitchFamily="34" charset="0"/>
              <a:cs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8573B7B-8B1E-404A-A073-97B14891FE29}"/>
              </a:ext>
            </a:extLst>
          </p:cNvPr>
          <p:cNvGrpSpPr/>
          <p:nvPr/>
        </p:nvGrpSpPr>
        <p:grpSpPr>
          <a:xfrm>
            <a:off x="302915" y="2278839"/>
            <a:ext cx="4302869" cy="3097572"/>
            <a:chOff x="5577893" y="992956"/>
            <a:chExt cx="5476367" cy="3356729"/>
          </a:xfrm>
        </p:grpSpPr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id="{65159C9A-1BC6-4D6F-9675-C041E0D549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7928813"/>
                </p:ext>
              </p:extLst>
            </p:nvPr>
          </p:nvGraphicFramePr>
          <p:xfrm>
            <a:off x="5577893" y="1207383"/>
            <a:ext cx="5365416" cy="31423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6BE5C7E-4D8B-4C98-8898-9FA874287CE1}"/>
                </a:ext>
              </a:extLst>
            </p:cNvPr>
            <p:cNvSpPr/>
            <p:nvPr/>
          </p:nvSpPr>
          <p:spPr>
            <a:xfrm>
              <a:off x="5645848" y="992956"/>
              <a:ext cx="5408412" cy="552523"/>
            </a:xfrm>
            <a:prstGeom prst="rect">
              <a:avLst/>
            </a:prstGeom>
            <a:solidFill>
              <a:srgbClr val="5F9D22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buClr>
                  <a:srgbClr val="CAD82A"/>
                </a:buClr>
              </a:pPr>
              <a:r>
                <a:rPr lang="es-MX" dirty="0">
                  <a:solidFill>
                    <a:schemeClr val="bg1"/>
                  </a:solidFill>
                  <a:latin typeface="Futura Lt BT" panose="020B0402020204020303" pitchFamily="34" charset="0"/>
                  <a:cs typeface="Arial"/>
                </a:rPr>
                <a:t>Mayor presencia de grupos en situación vulnerable en las IES públicas</a:t>
              </a:r>
              <a:endParaRPr lang="en-US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endParaRP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C961C921-F910-412F-B8FF-0798CBEBD3AE}"/>
              </a:ext>
            </a:extLst>
          </p:cNvPr>
          <p:cNvSpPr txBox="1"/>
          <p:nvPr/>
        </p:nvSpPr>
        <p:spPr>
          <a:xfrm>
            <a:off x="322524" y="352279"/>
            <a:ext cx="6266209" cy="351106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MX" dirty="0"/>
              <a:t>Democratización de la educación superior (es)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59356A-20AE-4578-ABFD-E980AE7326DF}"/>
              </a:ext>
            </a:extLst>
          </p:cNvPr>
          <p:cNvSpPr/>
          <p:nvPr/>
        </p:nvSpPr>
        <p:spPr>
          <a:xfrm>
            <a:off x="3141652" y="4095838"/>
            <a:ext cx="1442874" cy="5616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s-MX" sz="800" b="1" dirty="0">
                <a:solidFill>
                  <a:srgbClr val="FFFFFF"/>
                </a:solidFill>
                <a:latin typeface="Futura Lt BT" panose="020B0402020204020303" pitchFamily="34" charset="0"/>
                <a:cs typeface="Arial"/>
              </a:rPr>
              <a:t>7,868 programas </a:t>
            </a:r>
            <a:r>
              <a:rPr lang="es-MX" sz="800" dirty="0">
                <a:solidFill>
                  <a:srgbClr val="FFFFFF"/>
                </a:solidFill>
                <a:latin typeface="Futura Lt BT" panose="020B0402020204020303" pitchFamily="34" charset="0"/>
                <a:cs typeface="Arial"/>
              </a:rPr>
              <a:t>se imparten en IES particulares de menos de 1000 alumnos (</a:t>
            </a:r>
            <a:r>
              <a:rPr lang="es-MX" sz="800" dirty="0" err="1">
                <a:solidFill>
                  <a:srgbClr val="FFFFFF"/>
                </a:solidFill>
                <a:latin typeface="Futura Lt BT" panose="020B0402020204020303" pitchFamily="34" charset="0"/>
                <a:cs typeface="Arial"/>
              </a:rPr>
              <a:t>cuac</a:t>
            </a:r>
            <a:r>
              <a:rPr lang="es-MX" sz="800" dirty="0">
                <a:solidFill>
                  <a:srgbClr val="FFFFFF"/>
                </a:solidFill>
                <a:latin typeface="Futura Lt BT" panose="020B0402020204020303" pitchFamily="34" charset="0"/>
                <a:cs typeface="Arial"/>
              </a:rPr>
              <a:t>)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9653153-43AC-4DC6-955B-A590F9C89EDB}"/>
              </a:ext>
            </a:extLst>
          </p:cNvPr>
          <p:cNvSpPr/>
          <p:nvPr/>
        </p:nvSpPr>
        <p:spPr>
          <a:xfrm>
            <a:off x="5023105" y="1304240"/>
            <a:ext cx="3986373" cy="1623521"/>
          </a:xfrm>
          <a:prstGeom prst="rect">
            <a:avLst/>
          </a:prstGeom>
          <a:grp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buClr>
                <a:srgbClr val="CAD82A"/>
              </a:buClr>
            </a:pPr>
            <a:r>
              <a:rPr lang="es-MX" sz="1200" dirty="0">
                <a:latin typeface="Futura Lt BT" panose="020B0402020204020303" pitchFamily="34" charset="0"/>
                <a:cs typeface="Arial"/>
              </a:rPr>
              <a:t>Las instituciones de educación superior públicas son las que mayormente atienden a la población ubicada en los deciles de ingreso mas bajos. </a:t>
            </a:r>
          </a:p>
          <a:p>
            <a:pPr algn="just">
              <a:buClr>
                <a:srgbClr val="CAD82A"/>
              </a:buClr>
            </a:pPr>
            <a:endParaRPr lang="es-MX" sz="1200" dirty="0">
              <a:latin typeface="Futura Lt BT" panose="020B0402020204020303" pitchFamily="34" charset="0"/>
              <a:cs typeface="Arial"/>
            </a:endParaRPr>
          </a:p>
          <a:p>
            <a:pPr algn="just">
              <a:buClr>
                <a:srgbClr val="CAD82A"/>
              </a:buClr>
            </a:pPr>
            <a:r>
              <a:rPr lang="es-MX" sz="1200" dirty="0">
                <a:latin typeface="Futura Lt BT" panose="020B0402020204020303" pitchFamily="34" charset="0"/>
                <a:cs typeface="Arial"/>
              </a:rPr>
              <a:t>Son la base para la expansión de circuitos diferenciados de exigencias de aprendizaje (aseguramiento de la excelencia). </a:t>
            </a:r>
          </a:p>
          <a:p>
            <a:pPr>
              <a:buClr>
                <a:srgbClr val="CAD82A"/>
              </a:buClr>
            </a:pPr>
            <a:endParaRPr lang="es-MX" sz="1200" dirty="0">
              <a:latin typeface="Futura Lt BT" panose="020B0402020204020303" pitchFamily="34" charset="0"/>
              <a:cs typeface="Arial"/>
            </a:endParaRPr>
          </a:p>
          <a:p>
            <a:pPr>
              <a:buClr>
                <a:srgbClr val="CAD82A"/>
              </a:buClr>
            </a:pPr>
            <a:endParaRPr lang="es-MX" sz="500" dirty="0">
              <a:highlight>
                <a:srgbClr val="00FFFF"/>
              </a:highlight>
              <a:latin typeface="Futura Lt BT" panose="020B0402020204020303" pitchFamily="34" charset="0"/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880B8D3-4894-4EC1-B0A7-4C419D182D38}"/>
              </a:ext>
            </a:extLst>
          </p:cNvPr>
          <p:cNvSpPr/>
          <p:nvPr/>
        </p:nvSpPr>
        <p:spPr>
          <a:xfrm>
            <a:off x="5023105" y="2877461"/>
            <a:ext cx="3986373" cy="1415965"/>
          </a:xfrm>
          <a:prstGeom prst="rect">
            <a:avLst/>
          </a:prstGeom>
          <a:grp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  <a:buClr>
                <a:srgbClr val="CAD82A"/>
              </a:buClr>
            </a:pPr>
            <a:r>
              <a:rPr lang="es-MX" sz="1150" b="1" dirty="0">
                <a:latin typeface="Futura Lt BT" panose="020B0402020204020303" pitchFamily="34" charset="0"/>
                <a:cs typeface="Arial"/>
              </a:rPr>
              <a:t>La acreditación COPAES </a:t>
            </a:r>
            <a:r>
              <a:rPr lang="es-MX" sz="1150" dirty="0">
                <a:latin typeface="Futura Lt BT" panose="020B0402020204020303" pitchFamily="34" charset="0"/>
                <a:cs typeface="Arial"/>
              </a:rPr>
              <a:t>es un mecanismo de mejora continua de los programas educativos. </a:t>
            </a:r>
          </a:p>
          <a:p>
            <a:pPr algn="just">
              <a:lnSpc>
                <a:spcPct val="110000"/>
              </a:lnSpc>
              <a:buClr>
                <a:srgbClr val="CAD82A"/>
              </a:buClr>
            </a:pPr>
            <a:endParaRPr lang="es-MX" sz="1150" dirty="0">
              <a:latin typeface="Futura Lt BT" panose="020B0402020204020303" pitchFamily="34" charset="0"/>
              <a:cs typeface="Arial"/>
            </a:endParaRPr>
          </a:p>
          <a:p>
            <a:pPr algn="just">
              <a:lnSpc>
                <a:spcPct val="110000"/>
              </a:lnSpc>
              <a:buClr>
                <a:srgbClr val="CAD82A"/>
              </a:buClr>
            </a:pPr>
            <a:r>
              <a:rPr lang="es-MX" sz="1150" dirty="0">
                <a:latin typeface="Futura Lt BT" panose="020B0402020204020303" pitchFamily="34" charset="0"/>
                <a:cs typeface="Arial"/>
              </a:rPr>
              <a:t>Además, para los egresados, supone  la certificación de sus competencias profesionales y la oportunidad de mejorar su empleabilidad al validar sus estudios internacionalmente. </a:t>
            </a:r>
          </a:p>
        </p:txBody>
      </p:sp>
    </p:spTree>
    <p:extLst>
      <p:ext uri="{BB962C8B-B14F-4D97-AF65-F5344CB8AC3E}">
        <p14:creationId xmlns:p14="http://schemas.microsoft.com/office/powerpoint/2010/main" val="113633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D6C749C-7388-423A-9478-044A0976AA9B}"/>
              </a:ext>
            </a:extLst>
          </p:cNvPr>
          <p:cNvSpPr txBox="1"/>
          <p:nvPr/>
        </p:nvSpPr>
        <p:spPr>
          <a:xfrm>
            <a:off x="4341806" y="1544384"/>
            <a:ext cx="4251352" cy="3571747"/>
          </a:xfrm>
          <a:prstGeom prst="rect">
            <a:avLst/>
          </a:prstGeom>
          <a:solidFill>
            <a:schemeClr val="bg1">
              <a:alpha val="34118"/>
            </a:schemeClr>
          </a:solidFill>
        </p:spPr>
        <p:txBody>
          <a:bodyPr wrap="square" lIns="68580" tIns="34290" rIns="68580" bIns="34290" rtlCol="0">
            <a:spAutoFit/>
          </a:bodyPr>
          <a:lstStyle>
            <a:defPPr>
              <a:defRPr lang="es-MX"/>
            </a:defPPr>
            <a:lvl1pPr algn="just">
              <a:lnSpc>
                <a:spcPct val="110000"/>
              </a:lnSpc>
              <a:buClr>
                <a:srgbClr val="CAD82A"/>
              </a:buClr>
              <a:defRPr sz="2400">
                <a:solidFill>
                  <a:srgbClr val="6F7B63"/>
                </a:solidFill>
                <a:latin typeface="Futura Lt BT" panose="020B0402020204020303" pitchFamily="34" charset="0"/>
                <a:cs typeface="Arial"/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Arial"/>
              </a:rPr>
              <a:t>En Sumatra, alguien quiere doctorarse de adivino. </a:t>
            </a:r>
          </a:p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Arial"/>
              </a:rPr>
              <a:t>El brujo examinador le pregunta si será reprobado o si pasará. </a:t>
            </a:r>
          </a:p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Arial"/>
              </a:rPr>
              <a:t>El candidato responde que será reprobado...</a:t>
            </a:r>
          </a:p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Arial"/>
            </a:endParaRPr>
          </a:p>
          <a:p>
            <a:pPr marL="0" marR="0" lvl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Arial"/>
            </a:endParaRPr>
          </a:p>
          <a:p>
            <a:pPr marL="0" marR="0" lvl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Arial"/>
              </a:rPr>
              <a:t>“El adivino”, Jorge Luis Borges</a:t>
            </a:r>
          </a:p>
          <a:p>
            <a:pPr marL="0" marR="0" lvl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AD82A"/>
              </a:buClr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utura Std Book"/>
                <a:ea typeface="+mn-ea"/>
                <a:cs typeface="Futura Std Book"/>
              </a:rPr>
              <a:t>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Futura Std Book"/>
              <a:ea typeface="+mn-ea"/>
              <a:cs typeface="Futura Std Book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6EEB65-3124-4A3E-995F-89224B25E789}"/>
              </a:ext>
            </a:extLst>
          </p:cNvPr>
          <p:cNvSpPr txBox="1"/>
          <p:nvPr/>
        </p:nvSpPr>
        <p:spPr>
          <a:xfrm>
            <a:off x="271888" y="431675"/>
            <a:ext cx="2734557" cy="1231106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Memoriam</a:t>
            </a:r>
          </a:p>
          <a:p>
            <a:pPr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Amalia Hernández.</a:t>
            </a:r>
          </a:p>
          <a:p>
            <a:pPr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Título de Partera, 1934</a:t>
            </a:r>
          </a:p>
          <a:p>
            <a:pPr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Jefa de enfermeras del Hospital Juárez de San Pablo,  durante más de tres décadas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EAF271C-BE5C-9241-9333-EE9A3EFAE417}"/>
              </a:ext>
            </a:extLst>
          </p:cNvPr>
          <p:cNvCxnSpPr>
            <a:cxnSpLocks/>
          </p:cNvCxnSpPr>
          <p:nvPr/>
        </p:nvCxnSpPr>
        <p:spPr>
          <a:xfrm>
            <a:off x="3591499" y="431675"/>
            <a:ext cx="0" cy="5035028"/>
          </a:xfrm>
          <a:prstGeom prst="line">
            <a:avLst/>
          </a:prstGeom>
          <a:ln w="28575">
            <a:solidFill>
              <a:srgbClr val="397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BA3BC572-FEAD-6E47-B19E-E32E2B09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4" y="1662781"/>
            <a:ext cx="2707263" cy="38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2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36268" y="202514"/>
            <a:ext cx="7001132" cy="595548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Las universidades mexicanas se incorporarán de lleno al proceso de internacionalización de la educación superior</a:t>
            </a:r>
            <a:endParaRPr lang="en-US" dirty="0"/>
          </a:p>
        </p:txBody>
      </p:sp>
      <p:sp>
        <p:nvSpPr>
          <p:cNvPr id="11" name="object 6"/>
          <p:cNvSpPr/>
          <p:nvPr/>
        </p:nvSpPr>
        <p:spPr>
          <a:xfrm>
            <a:off x="649274" y="2628239"/>
            <a:ext cx="1114956" cy="797334"/>
          </a:xfrm>
          <a:custGeom>
            <a:avLst/>
            <a:gdLst/>
            <a:ahLst/>
            <a:cxnLst/>
            <a:rect l="l" t="t" r="r" b="b"/>
            <a:pathLst>
              <a:path w="466725" h="1257300">
                <a:moveTo>
                  <a:pt x="466128" y="1256703"/>
                </a:moveTo>
                <a:lnTo>
                  <a:pt x="0" y="1256703"/>
                </a:lnTo>
                <a:lnTo>
                  <a:pt x="0" y="0"/>
                </a:lnTo>
                <a:lnTo>
                  <a:pt x="466128" y="0"/>
                </a:lnTo>
                <a:lnTo>
                  <a:pt x="466128" y="1256703"/>
                </a:lnTo>
                <a:close/>
              </a:path>
            </a:pathLst>
          </a:custGeom>
          <a:solidFill>
            <a:srgbClr val="5F9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 descr="MODELO EDUCATIVO2-12.png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6" y="2723045"/>
            <a:ext cx="702936" cy="611263"/>
          </a:xfrm>
          <a:prstGeom prst="rect">
            <a:avLst/>
          </a:prstGeom>
        </p:spPr>
      </p:pic>
      <p:sp>
        <p:nvSpPr>
          <p:cNvPr id="14" name="object 6"/>
          <p:cNvSpPr/>
          <p:nvPr/>
        </p:nvSpPr>
        <p:spPr>
          <a:xfrm>
            <a:off x="635762" y="3502798"/>
            <a:ext cx="1128469" cy="890718"/>
          </a:xfrm>
          <a:custGeom>
            <a:avLst/>
            <a:gdLst/>
            <a:ahLst/>
            <a:cxnLst/>
            <a:rect l="l" t="t" r="r" b="b"/>
            <a:pathLst>
              <a:path w="466725" h="1257300">
                <a:moveTo>
                  <a:pt x="466128" y="1256703"/>
                </a:moveTo>
                <a:lnTo>
                  <a:pt x="0" y="1256703"/>
                </a:lnTo>
                <a:lnTo>
                  <a:pt x="0" y="0"/>
                </a:lnTo>
                <a:lnTo>
                  <a:pt x="466128" y="0"/>
                </a:lnTo>
                <a:lnTo>
                  <a:pt x="466128" y="1256703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Imagen 14" descr="MODELO EDUCATIVO2-08.png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6" y="3649278"/>
            <a:ext cx="842510" cy="577952"/>
          </a:xfrm>
          <a:prstGeom prst="rect">
            <a:avLst/>
          </a:prstGeom>
        </p:spPr>
      </p:pic>
      <p:sp>
        <p:nvSpPr>
          <p:cNvPr id="17" name="object 6"/>
          <p:cNvSpPr/>
          <p:nvPr/>
        </p:nvSpPr>
        <p:spPr>
          <a:xfrm>
            <a:off x="635762" y="1776471"/>
            <a:ext cx="1128469" cy="766772"/>
          </a:xfrm>
          <a:custGeom>
            <a:avLst/>
            <a:gdLst/>
            <a:ahLst/>
            <a:cxnLst/>
            <a:rect l="l" t="t" r="r" b="b"/>
            <a:pathLst>
              <a:path w="466725" h="1257300">
                <a:moveTo>
                  <a:pt x="466128" y="1256703"/>
                </a:moveTo>
                <a:lnTo>
                  <a:pt x="0" y="1256703"/>
                </a:lnTo>
                <a:lnTo>
                  <a:pt x="0" y="0"/>
                </a:lnTo>
                <a:lnTo>
                  <a:pt x="466128" y="0"/>
                </a:lnTo>
                <a:lnTo>
                  <a:pt x="466128" y="125670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 descr="MODELO EDUCATIVO2-07.png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4" y="1823618"/>
            <a:ext cx="767389" cy="661036"/>
          </a:xfrm>
          <a:prstGeom prst="rect">
            <a:avLst/>
          </a:prstGeom>
        </p:spPr>
      </p:pic>
      <p:grpSp>
        <p:nvGrpSpPr>
          <p:cNvPr id="2" name="Group 316"/>
          <p:cNvGrpSpPr/>
          <p:nvPr/>
        </p:nvGrpSpPr>
        <p:grpSpPr>
          <a:xfrm>
            <a:off x="5262114" y="2304606"/>
            <a:ext cx="658106" cy="480896"/>
            <a:chOff x="8845550" y="4102100"/>
            <a:chExt cx="690563" cy="669925"/>
          </a:xfrm>
          <a:solidFill>
            <a:schemeClr val="bg1"/>
          </a:solidFill>
        </p:grpSpPr>
        <p:sp>
          <p:nvSpPr>
            <p:cNvPr id="20" name="Freeform 248"/>
            <p:cNvSpPr>
              <a:spLocks/>
            </p:cNvSpPr>
            <p:nvPr/>
          </p:nvSpPr>
          <p:spPr bwMode="auto">
            <a:xfrm>
              <a:off x="9191625" y="4468813"/>
              <a:ext cx="85725" cy="87313"/>
            </a:xfrm>
            <a:custGeom>
              <a:avLst/>
              <a:gdLst>
                <a:gd name="T0" fmla="*/ 903 w 2011"/>
                <a:gd name="T1" fmla="*/ 5 h 2014"/>
                <a:gd name="T2" fmla="*/ 754 w 2011"/>
                <a:gd name="T3" fmla="*/ 31 h 2014"/>
                <a:gd name="T4" fmla="*/ 614 w 2011"/>
                <a:gd name="T5" fmla="*/ 79 h 2014"/>
                <a:gd name="T6" fmla="*/ 483 w 2011"/>
                <a:gd name="T7" fmla="*/ 146 h 2014"/>
                <a:gd name="T8" fmla="*/ 366 w 2011"/>
                <a:gd name="T9" fmla="*/ 229 h 2014"/>
                <a:gd name="T10" fmla="*/ 261 w 2011"/>
                <a:gd name="T11" fmla="*/ 330 h 2014"/>
                <a:gd name="T12" fmla="*/ 172 w 2011"/>
                <a:gd name="T13" fmla="*/ 444 h 2014"/>
                <a:gd name="T14" fmla="*/ 99 w 2011"/>
                <a:gd name="T15" fmla="*/ 571 h 2014"/>
                <a:gd name="T16" fmla="*/ 45 w 2011"/>
                <a:gd name="T17" fmla="*/ 708 h 2014"/>
                <a:gd name="T18" fmla="*/ 11 w 2011"/>
                <a:gd name="T19" fmla="*/ 854 h 2014"/>
                <a:gd name="T20" fmla="*/ 0 w 2011"/>
                <a:gd name="T21" fmla="*/ 1007 h 2014"/>
                <a:gd name="T22" fmla="*/ 11 w 2011"/>
                <a:gd name="T23" fmla="*/ 1160 h 2014"/>
                <a:gd name="T24" fmla="*/ 45 w 2011"/>
                <a:gd name="T25" fmla="*/ 1306 h 2014"/>
                <a:gd name="T26" fmla="*/ 99 w 2011"/>
                <a:gd name="T27" fmla="*/ 1443 h 2014"/>
                <a:gd name="T28" fmla="*/ 172 w 2011"/>
                <a:gd name="T29" fmla="*/ 1570 h 2014"/>
                <a:gd name="T30" fmla="*/ 261 w 2011"/>
                <a:gd name="T31" fmla="*/ 1684 h 2014"/>
                <a:gd name="T32" fmla="*/ 366 w 2011"/>
                <a:gd name="T33" fmla="*/ 1785 h 2014"/>
                <a:gd name="T34" fmla="*/ 483 w 2011"/>
                <a:gd name="T35" fmla="*/ 1868 h 2014"/>
                <a:gd name="T36" fmla="*/ 614 w 2011"/>
                <a:gd name="T37" fmla="*/ 1935 h 2014"/>
                <a:gd name="T38" fmla="*/ 754 w 2011"/>
                <a:gd name="T39" fmla="*/ 1982 h 2014"/>
                <a:gd name="T40" fmla="*/ 903 w 2011"/>
                <a:gd name="T41" fmla="*/ 2009 h 2014"/>
                <a:gd name="T42" fmla="*/ 1057 w 2011"/>
                <a:gd name="T43" fmla="*/ 2013 h 2014"/>
                <a:gd name="T44" fmla="*/ 1208 w 2011"/>
                <a:gd name="T45" fmla="*/ 1994 h 2014"/>
                <a:gd name="T46" fmla="*/ 1351 w 2011"/>
                <a:gd name="T47" fmla="*/ 1953 h 2014"/>
                <a:gd name="T48" fmla="*/ 1484 w 2011"/>
                <a:gd name="T49" fmla="*/ 1892 h 2014"/>
                <a:gd name="T50" fmla="*/ 1607 w 2011"/>
                <a:gd name="T51" fmla="*/ 1814 h 2014"/>
                <a:gd name="T52" fmla="*/ 1717 w 2011"/>
                <a:gd name="T53" fmla="*/ 1719 h 2014"/>
                <a:gd name="T54" fmla="*/ 1811 w 2011"/>
                <a:gd name="T55" fmla="*/ 1609 h 2014"/>
                <a:gd name="T56" fmla="*/ 1890 w 2011"/>
                <a:gd name="T57" fmla="*/ 1487 h 2014"/>
                <a:gd name="T58" fmla="*/ 1950 w 2011"/>
                <a:gd name="T59" fmla="*/ 1353 h 2014"/>
                <a:gd name="T60" fmla="*/ 1991 w 2011"/>
                <a:gd name="T61" fmla="*/ 1209 h 2014"/>
                <a:gd name="T62" fmla="*/ 2010 w 2011"/>
                <a:gd name="T63" fmla="*/ 1058 h 2014"/>
                <a:gd name="T64" fmla="*/ 2006 w 2011"/>
                <a:gd name="T65" fmla="*/ 904 h 2014"/>
                <a:gd name="T66" fmla="*/ 1979 w 2011"/>
                <a:gd name="T67" fmla="*/ 755 h 2014"/>
                <a:gd name="T68" fmla="*/ 1932 w 2011"/>
                <a:gd name="T69" fmla="*/ 615 h 2014"/>
                <a:gd name="T70" fmla="*/ 1866 w 2011"/>
                <a:gd name="T71" fmla="*/ 485 h 2014"/>
                <a:gd name="T72" fmla="*/ 1781 w 2011"/>
                <a:gd name="T73" fmla="*/ 366 h 2014"/>
                <a:gd name="T74" fmla="*/ 1681 w 2011"/>
                <a:gd name="T75" fmla="*/ 261 h 2014"/>
                <a:gd name="T76" fmla="*/ 1568 w 2011"/>
                <a:gd name="T77" fmla="*/ 172 h 2014"/>
                <a:gd name="T78" fmla="*/ 1441 w 2011"/>
                <a:gd name="T79" fmla="*/ 99 h 2014"/>
                <a:gd name="T80" fmla="*/ 1304 w 2011"/>
                <a:gd name="T81" fmla="*/ 45 h 2014"/>
                <a:gd name="T82" fmla="*/ 1158 w 2011"/>
                <a:gd name="T83" fmla="*/ 11 h 2014"/>
                <a:gd name="T84" fmla="*/ 1005 w 2011"/>
                <a:gd name="T85" fmla="*/ 0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2014">
                  <a:moveTo>
                    <a:pt x="1005" y="0"/>
                  </a:moveTo>
                  <a:lnTo>
                    <a:pt x="953" y="1"/>
                  </a:lnTo>
                  <a:lnTo>
                    <a:pt x="903" y="5"/>
                  </a:lnTo>
                  <a:lnTo>
                    <a:pt x="853" y="11"/>
                  </a:lnTo>
                  <a:lnTo>
                    <a:pt x="802" y="20"/>
                  </a:lnTo>
                  <a:lnTo>
                    <a:pt x="754" y="31"/>
                  </a:lnTo>
                  <a:lnTo>
                    <a:pt x="707" y="45"/>
                  </a:lnTo>
                  <a:lnTo>
                    <a:pt x="659" y="61"/>
                  </a:lnTo>
                  <a:lnTo>
                    <a:pt x="614" y="79"/>
                  </a:lnTo>
                  <a:lnTo>
                    <a:pt x="570" y="99"/>
                  </a:lnTo>
                  <a:lnTo>
                    <a:pt x="526" y="121"/>
                  </a:lnTo>
                  <a:lnTo>
                    <a:pt x="483" y="146"/>
                  </a:lnTo>
                  <a:lnTo>
                    <a:pt x="443" y="172"/>
                  </a:lnTo>
                  <a:lnTo>
                    <a:pt x="404" y="200"/>
                  </a:lnTo>
                  <a:lnTo>
                    <a:pt x="366" y="229"/>
                  </a:lnTo>
                  <a:lnTo>
                    <a:pt x="329" y="261"/>
                  </a:lnTo>
                  <a:lnTo>
                    <a:pt x="294" y="295"/>
                  </a:lnTo>
                  <a:lnTo>
                    <a:pt x="261" y="330"/>
                  </a:lnTo>
                  <a:lnTo>
                    <a:pt x="229" y="366"/>
                  </a:lnTo>
                  <a:lnTo>
                    <a:pt x="200" y="404"/>
                  </a:lnTo>
                  <a:lnTo>
                    <a:pt x="172" y="444"/>
                  </a:lnTo>
                  <a:lnTo>
                    <a:pt x="145" y="485"/>
                  </a:lnTo>
                  <a:lnTo>
                    <a:pt x="121" y="526"/>
                  </a:lnTo>
                  <a:lnTo>
                    <a:pt x="99" y="571"/>
                  </a:lnTo>
                  <a:lnTo>
                    <a:pt x="79" y="615"/>
                  </a:lnTo>
                  <a:lnTo>
                    <a:pt x="61" y="660"/>
                  </a:lnTo>
                  <a:lnTo>
                    <a:pt x="45" y="708"/>
                  </a:lnTo>
                  <a:lnTo>
                    <a:pt x="31" y="755"/>
                  </a:lnTo>
                  <a:lnTo>
                    <a:pt x="20" y="804"/>
                  </a:lnTo>
                  <a:lnTo>
                    <a:pt x="11" y="854"/>
                  </a:lnTo>
                  <a:lnTo>
                    <a:pt x="5" y="904"/>
                  </a:lnTo>
                  <a:lnTo>
                    <a:pt x="1" y="955"/>
                  </a:lnTo>
                  <a:lnTo>
                    <a:pt x="0" y="1007"/>
                  </a:lnTo>
                  <a:lnTo>
                    <a:pt x="1" y="1058"/>
                  </a:lnTo>
                  <a:lnTo>
                    <a:pt x="5" y="1110"/>
                  </a:lnTo>
                  <a:lnTo>
                    <a:pt x="11" y="1160"/>
                  </a:lnTo>
                  <a:lnTo>
                    <a:pt x="20" y="1209"/>
                  </a:lnTo>
                  <a:lnTo>
                    <a:pt x="31" y="1259"/>
                  </a:lnTo>
                  <a:lnTo>
                    <a:pt x="45" y="1306"/>
                  </a:lnTo>
                  <a:lnTo>
                    <a:pt x="61" y="1353"/>
                  </a:lnTo>
                  <a:lnTo>
                    <a:pt x="79" y="1399"/>
                  </a:lnTo>
                  <a:lnTo>
                    <a:pt x="99" y="1443"/>
                  </a:lnTo>
                  <a:lnTo>
                    <a:pt x="121" y="1487"/>
                  </a:lnTo>
                  <a:lnTo>
                    <a:pt x="145" y="1529"/>
                  </a:lnTo>
                  <a:lnTo>
                    <a:pt x="172" y="1570"/>
                  </a:lnTo>
                  <a:lnTo>
                    <a:pt x="200" y="1609"/>
                  </a:lnTo>
                  <a:lnTo>
                    <a:pt x="229" y="1648"/>
                  </a:lnTo>
                  <a:lnTo>
                    <a:pt x="261" y="1684"/>
                  </a:lnTo>
                  <a:lnTo>
                    <a:pt x="294" y="1719"/>
                  </a:lnTo>
                  <a:lnTo>
                    <a:pt x="329" y="1752"/>
                  </a:lnTo>
                  <a:lnTo>
                    <a:pt x="366" y="1785"/>
                  </a:lnTo>
                  <a:lnTo>
                    <a:pt x="404" y="1814"/>
                  </a:lnTo>
                  <a:lnTo>
                    <a:pt x="443" y="1842"/>
                  </a:lnTo>
                  <a:lnTo>
                    <a:pt x="483" y="1868"/>
                  </a:lnTo>
                  <a:lnTo>
                    <a:pt x="526" y="1892"/>
                  </a:lnTo>
                  <a:lnTo>
                    <a:pt x="570" y="1914"/>
                  </a:lnTo>
                  <a:lnTo>
                    <a:pt x="614" y="1935"/>
                  </a:lnTo>
                  <a:lnTo>
                    <a:pt x="659" y="1953"/>
                  </a:lnTo>
                  <a:lnTo>
                    <a:pt x="707" y="1969"/>
                  </a:lnTo>
                  <a:lnTo>
                    <a:pt x="754" y="1982"/>
                  </a:lnTo>
                  <a:lnTo>
                    <a:pt x="802" y="1994"/>
                  </a:lnTo>
                  <a:lnTo>
                    <a:pt x="853" y="2003"/>
                  </a:lnTo>
                  <a:lnTo>
                    <a:pt x="903" y="2009"/>
                  </a:lnTo>
                  <a:lnTo>
                    <a:pt x="953" y="2013"/>
                  </a:lnTo>
                  <a:lnTo>
                    <a:pt x="1005" y="2014"/>
                  </a:lnTo>
                  <a:lnTo>
                    <a:pt x="1057" y="2013"/>
                  </a:lnTo>
                  <a:lnTo>
                    <a:pt x="1108" y="2009"/>
                  </a:lnTo>
                  <a:lnTo>
                    <a:pt x="1158" y="2003"/>
                  </a:lnTo>
                  <a:lnTo>
                    <a:pt x="1208" y="1994"/>
                  </a:lnTo>
                  <a:lnTo>
                    <a:pt x="1257" y="1982"/>
                  </a:lnTo>
                  <a:lnTo>
                    <a:pt x="1304" y="1969"/>
                  </a:lnTo>
                  <a:lnTo>
                    <a:pt x="1351" y="1953"/>
                  </a:lnTo>
                  <a:lnTo>
                    <a:pt x="1397" y="1935"/>
                  </a:lnTo>
                  <a:lnTo>
                    <a:pt x="1441" y="1914"/>
                  </a:lnTo>
                  <a:lnTo>
                    <a:pt x="1484" y="1892"/>
                  </a:lnTo>
                  <a:lnTo>
                    <a:pt x="1527" y="1868"/>
                  </a:lnTo>
                  <a:lnTo>
                    <a:pt x="1568" y="1842"/>
                  </a:lnTo>
                  <a:lnTo>
                    <a:pt x="1607" y="1814"/>
                  </a:lnTo>
                  <a:lnTo>
                    <a:pt x="1645" y="1785"/>
                  </a:lnTo>
                  <a:lnTo>
                    <a:pt x="1681" y="1752"/>
                  </a:lnTo>
                  <a:lnTo>
                    <a:pt x="1717" y="1719"/>
                  </a:lnTo>
                  <a:lnTo>
                    <a:pt x="1750" y="1684"/>
                  </a:lnTo>
                  <a:lnTo>
                    <a:pt x="1781" y="1648"/>
                  </a:lnTo>
                  <a:lnTo>
                    <a:pt x="1811" y="1609"/>
                  </a:lnTo>
                  <a:lnTo>
                    <a:pt x="1839" y="1570"/>
                  </a:lnTo>
                  <a:lnTo>
                    <a:pt x="1866" y="1529"/>
                  </a:lnTo>
                  <a:lnTo>
                    <a:pt x="1890" y="1487"/>
                  </a:lnTo>
                  <a:lnTo>
                    <a:pt x="1912" y="1443"/>
                  </a:lnTo>
                  <a:lnTo>
                    <a:pt x="1932" y="1399"/>
                  </a:lnTo>
                  <a:lnTo>
                    <a:pt x="1950" y="1353"/>
                  </a:lnTo>
                  <a:lnTo>
                    <a:pt x="1966" y="1306"/>
                  </a:lnTo>
                  <a:lnTo>
                    <a:pt x="1979" y="1259"/>
                  </a:lnTo>
                  <a:lnTo>
                    <a:pt x="1991" y="1209"/>
                  </a:lnTo>
                  <a:lnTo>
                    <a:pt x="1999" y="1160"/>
                  </a:lnTo>
                  <a:lnTo>
                    <a:pt x="2006" y="1110"/>
                  </a:lnTo>
                  <a:lnTo>
                    <a:pt x="2010" y="1058"/>
                  </a:lnTo>
                  <a:lnTo>
                    <a:pt x="2011" y="1007"/>
                  </a:lnTo>
                  <a:lnTo>
                    <a:pt x="2010" y="955"/>
                  </a:lnTo>
                  <a:lnTo>
                    <a:pt x="2006" y="904"/>
                  </a:lnTo>
                  <a:lnTo>
                    <a:pt x="1999" y="854"/>
                  </a:lnTo>
                  <a:lnTo>
                    <a:pt x="1991" y="804"/>
                  </a:lnTo>
                  <a:lnTo>
                    <a:pt x="1979" y="755"/>
                  </a:lnTo>
                  <a:lnTo>
                    <a:pt x="1966" y="708"/>
                  </a:lnTo>
                  <a:lnTo>
                    <a:pt x="1950" y="660"/>
                  </a:lnTo>
                  <a:lnTo>
                    <a:pt x="1932" y="615"/>
                  </a:lnTo>
                  <a:lnTo>
                    <a:pt x="1912" y="571"/>
                  </a:lnTo>
                  <a:lnTo>
                    <a:pt x="1890" y="526"/>
                  </a:lnTo>
                  <a:lnTo>
                    <a:pt x="1866" y="485"/>
                  </a:lnTo>
                  <a:lnTo>
                    <a:pt x="1839" y="444"/>
                  </a:lnTo>
                  <a:lnTo>
                    <a:pt x="1811" y="404"/>
                  </a:lnTo>
                  <a:lnTo>
                    <a:pt x="1781" y="366"/>
                  </a:lnTo>
                  <a:lnTo>
                    <a:pt x="1750" y="330"/>
                  </a:lnTo>
                  <a:lnTo>
                    <a:pt x="1717" y="295"/>
                  </a:lnTo>
                  <a:lnTo>
                    <a:pt x="1681" y="261"/>
                  </a:lnTo>
                  <a:lnTo>
                    <a:pt x="1645" y="229"/>
                  </a:lnTo>
                  <a:lnTo>
                    <a:pt x="1607" y="200"/>
                  </a:lnTo>
                  <a:lnTo>
                    <a:pt x="1568" y="172"/>
                  </a:lnTo>
                  <a:lnTo>
                    <a:pt x="1527" y="146"/>
                  </a:lnTo>
                  <a:lnTo>
                    <a:pt x="1484" y="121"/>
                  </a:lnTo>
                  <a:lnTo>
                    <a:pt x="1441" y="99"/>
                  </a:lnTo>
                  <a:lnTo>
                    <a:pt x="1397" y="79"/>
                  </a:lnTo>
                  <a:lnTo>
                    <a:pt x="1351" y="61"/>
                  </a:lnTo>
                  <a:lnTo>
                    <a:pt x="1304" y="45"/>
                  </a:lnTo>
                  <a:lnTo>
                    <a:pt x="1257" y="31"/>
                  </a:lnTo>
                  <a:lnTo>
                    <a:pt x="1208" y="20"/>
                  </a:lnTo>
                  <a:lnTo>
                    <a:pt x="1158" y="11"/>
                  </a:lnTo>
                  <a:lnTo>
                    <a:pt x="1108" y="5"/>
                  </a:lnTo>
                  <a:lnTo>
                    <a:pt x="1057" y="1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49"/>
            <p:cNvSpPr>
              <a:spLocks noEditPoints="1"/>
            </p:cNvSpPr>
            <p:nvPr/>
          </p:nvSpPr>
          <p:spPr bwMode="auto">
            <a:xfrm>
              <a:off x="8845550" y="4102100"/>
              <a:ext cx="690563" cy="669925"/>
            </a:xfrm>
            <a:custGeom>
              <a:avLst/>
              <a:gdLst>
                <a:gd name="T0" fmla="*/ 8272 w 16095"/>
                <a:gd name="T1" fmla="*/ 10861 h 15614"/>
                <a:gd name="T2" fmla="*/ 7663 w 16095"/>
                <a:gd name="T3" fmla="*/ 10157 h 15614"/>
                <a:gd name="T4" fmla="*/ 7592 w 16095"/>
                <a:gd name="T5" fmla="*/ 9193 h 15614"/>
                <a:gd name="T6" fmla="*/ 8095 w 16095"/>
                <a:gd name="T7" fmla="*/ 8404 h 15614"/>
                <a:gd name="T8" fmla="*/ 8976 w 16095"/>
                <a:gd name="T9" fmla="*/ 8061 h 15614"/>
                <a:gd name="T10" fmla="*/ 13895 w 16095"/>
                <a:gd name="T11" fmla="*/ 8004 h 15614"/>
                <a:gd name="T12" fmla="*/ 14225 w 16095"/>
                <a:gd name="T13" fmla="*/ 7822 h 15614"/>
                <a:gd name="T14" fmla="*/ 14471 w 16095"/>
                <a:gd name="T15" fmla="*/ 7513 h 15614"/>
                <a:gd name="T16" fmla="*/ 14715 w 16095"/>
                <a:gd name="T17" fmla="*/ 7669 h 15614"/>
                <a:gd name="T18" fmla="*/ 14993 w 16095"/>
                <a:gd name="T19" fmla="*/ 8335 h 15614"/>
                <a:gd name="T20" fmla="*/ 15089 w 16095"/>
                <a:gd name="T21" fmla="*/ 9066 h 15614"/>
                <a:gd name="T22" fmla="*/ 14939 w 16095"/>
                <a:gd name="T23" fmla="*/ 9973 h 15614"/>
                <a:gd name="T24" fmla="*/ 14509 w 16095"/>
                <a:gd name="T25" fmla="*/ 10768 h 15614"/>
                <a:gd name="T26" fmla="*/ 13502 w 16095"/>
                <a:gd name="T27" fmla="*/ 13368 h 15614"/>
                <a:gd name="T28" fmla="*/ 12873 w 16095"/>
                <a:gd name="T29" fmla="*/ 14256 h 15614"/>
                <a:gd name="T30" fmla="*/ 11820 w 16095"/>
                <a:gd name="T31" fmla="*/ 14607 h 15614"/>
                <a:gd name="T32" fmla="*/ 1782 w 16095"/>
                <a:gd name="T33" fmla="*/ 14305 h 15614"/>
                <a:gd name="T34" fmla="*/ 1113 w 16095"/>
                <a:gd name="T35" fmla="*/ 13450 h 15614"/>
                <a:gd name="T36" fmla="*/ 1239 w 16095"/>
                <a:gd name="T37" fmla="*/ 5079 h 15614"/>
                <a:gd name="T38" fmla="*/ 1927 w 16095"/>
                <a:gd name="T39" fmla="*/ 5411 h 15614"/>
                <a:gd name="T40" fmla="*/ 2704 w 16095"/>
                <a:gd name="T41" fmla="*/ 5539 h 15614"/>
                <a:gd name="T42" fmla="*/ 13317 w 16095"/>
                <a:gd name="T43" fmla="*/ 5601 h 15614"/>
                <a:gd name="T44" fmla="*/ 13531 w 16095"/>
                <a:gd name="T45" fmla="*/ 5826 h 15614"/>
                <a:gd name="T46" fmla="*/ 8796 w 16095"/>
                <a:gd name="T47" fmla="*/ 7065 h 15614"/>
                <a:gd name="T48" fmla="*/ 7362 w 16095"/>
                <a:gd name="T49" fmla="*/ 7705 h 15614"/>
                <a:gd name="T50" fmla="*/ 6590 w 16095"/>
                <a:gd name="T51" fmla="*/ 9062 h 15614"/>
                <a:gd name="T52" fmla="*/ 6787 w 16095"/>
                <a:gd name="T53" fmla="*/ 10662 h 15614"/>
                <a:gd name="T54" fmla="*/ 7854 w 16095"/>
                <a:gd name="T55" fmla="*/ 11784 h 15614"/>
                <a:gd name="T56" fmla="*/ 12574 w 16095"/>
                <a:gd name="T57" fmla="*/ 4029 h 15614"/>
                <a:gd name="T58" fmla="*/ 2279 w 16095"/>
                <a:gd name="T59" fmla="*/ 4461 h 15614"/>
                <a:gd name="T60" fmla="*/ 12574 w 16095"/>
                <a:gd name="T61" fmla="*/ 3526 h 15614"/>
                <a:gd name="T62" fmla="*/ 13203 w 16095"/>
                <a:gd name="T63" fmla="*/ 1023 h 15614"/>
                <a:gd name="T64" fmla="*/ 13465 w 16095"/>
                <a:gd name="T65" fmla="*/ 1191 h 15614"/>
                <a:gd name="T66" fmla="*/ 13580 w 16095"/>
                <a:gd name="T67" fmla="*/ 1485 h 15614"/>
                <a:gd name="T68" fmla="*/ 13305 w 16095"/>
                <a:gd name="T69" fmla="*/ 4552 h 15614"/>
                <a:gd name="T70" fmla="*/ 13074 w 16095"/>
                <a:gd name="T71" fmla="*/ 1963 h 15614"/>
                <a:gd name="T72" fmla="*/ 12946 w 16095"/>
                <a:gd name="T73" fmla="*/ 1676 h 15614"/>
                <a:gd name="T74" fmla="*/ 12675 w 16095"/>
                <a:gd name="T75" fmla="*/ 1521 h 15614"/>
                <a:gd name="T76" fmla="*/ 1816 w 16095"/>
                <a:gd name="T77" fmla="*/ 1550 h 15614"/>
                <a:gd name="T78" fmla="*/ 1581 w 16095"/>
                <a:gd name="T79" fmla="*/ 1754 h 15614"/>
                <a:gd name="T80" fmla="*/ 1508 w 16095"/>
                <a:gd name="T81" fmla="*/ 4000 h 15614"/>
                <a:gd name="T82" fmla="*/ 1194 w 16095"/>
                <a:gd name="T83" fmla="*/ 3561 h 15614"/>
                <a:gd name="T84" fmla="*/ 1026 w 16095"/>
                <a:gd name="T85" fmla="*/ 3034 h 15614"/>
                <a:gd name="T86" fmla="*/ 1113 w 16095"/>
                <a:gd name="T87" fmla="*/ 2164 h 15614"/>
                <a:gd name="T88" fmla="*/ 1782 w 16095"/>
                <a:gd name="T89" fmla="*/ 1309 h 15614"/>
                <a:gd name="T90" fmla="*/ 14587 w 16095"/>
                <a:gd name="T91" fmla="*/ 6044 h 15614"/>
                <a:gd name="T92" fmla="*/ 14437 w 16095"/>
                <a:gd name="T93" fmla="*/ 856 h 15614"/>
                <a:gd name="T94" fmla="*/ 13796 w 16095"/>
                <a:gd name="T95" fmla="*/ 182 h 15614"/>
                <a:gd name="T96" fmla="*/ 2624 w 16095"/>
                <a:gd name="T97" fmla="*/ 4 h 15614"/>
                <a:gd name="T98" fmla="*/ 1008 w 16095"/>
                <a:gd name="T99" fmla="*/ 634 h 15614"/>
                <a:gd name="T100" fmla="*/ 88 w 16095"/>
                <a:gd name="T101" fmla="*/ 2079 h 15614"/>
                <a:gd name="T102" fmla="*/ 168 w 16095"/>
                <a:gd name="T103" fmla="*/ 13795 h 15614"/>
                <a:gd name="T104" fmla="*/ 1220 w 16095"/>
                <a:gd name="T105" fmla="*/ 15141 h 15614"/>
                <a:gd name="T106" fmla="*/ 11820 w 16095"/>
                <a:gd name="T107" fmla="*/ 15614 h 15614"/>
                <a:gd name="T108" fmla="*/ 13474 w 16095"/>
                <a:gd name="T109" fmla="*/ 15063 h 15614"/>
                <a:gd name="T110" fmla="*/ 14461 w 16095"/>
                <a:gd name="T111" fmla="*/ 13667 h 15614"/>
                <a:gd name="T112" fmla="*/ 15382 w 16095"/>
                <a:gd name="T113" fmla="*/ 11280 h 15614"/>
                <a:gd name="T114" fmla="*/ 16072 w 16095"/>
                <a:gd name="T115" fmla="*/ 8642 h 15614"/>
                <a:gd name="T116" fmla="*/ 14769 w 16095"/>
                <a:gd name="T117" fmla="*/ 6190 h 15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095" h="15614">
                  <a:moveTo>
                    <a:pt x="14223" y="11081"/>
                  </a:moveTo>
                  <a:lnTo>
                    <a:pt x="9053" y="11081"/>
                  </a:lnTo>
                  <a:lnTo>
                    <a:pt x="8976" y="11079"/>
                  </a:lnTo>
                  <a:lnTo>
                    <a:pt x="8900" y="11073"/>
                  </a:lnTo>
                  <a:lnTo>
                    <a:pt x="8824" y="11064"/>
                  </a:lnTo>
                  <a:lnTo>
                    <a:pt x="8750" y="11050"/>
                  </a:lnTo>
                  <a:lnTo>
                    <a:pt x="8677" y="11034"/>
                  </a:lnTo>
                  <a:lnTo>
                    <a:pt x="8606" y="11012"/>
                  </a:lnTo>
                  <a:lnTo>
                    <a:pt x="8535" y="10989"/>
                  </a:lnTo>
                  <a:lnTo>
                    <a:pt x="8467" y="10962"/>
                  </a:lnTo>
                  <a:lnTo>
                    <a:pt x="8400" y="10932"/>
                  </a:lnTo>
                  <a:lnTo>
                    <a:pt x="8335" y="10899"/>
                  </a:lnTo>
                  <a:lnTo>
                    <a:pt x="8272" y="10861"/>
                  </a:lnTo>
                  <a:lnTo>
                    <a:pt x="8210" y="10822"/>
                  </a:lnTo>
                  <a:lnTo>
                    <a:pt x="8151" y="10781"/>
                  </a:lnTo>
                  <a:lnTo>
                    <a:pt x="8095" y="10735"/>
                  </a:lnTo>
                  <a:lnTo>
                    <a:pt x="8039" y="10688"/>
                  </a:lnTo>
                  <a:lnTo>
                    <a:pt x="7987" y="10638"/>
                  </a:lnTo>
                  <a:lnTo>
                    <a:pt x="7937" y="10585"/>
                  </a:lnTo>
                  <a:lnTo>
                    <a:pt x="7890" y="10531"/>
                  </a:lnTo>
                  <a:lnTo>
                    <a:pt x="7844" y="10473"/>
                  </a:lnTo>
                  <a:lnTo>
                    <a:pt x="7803" y="10414"/>
                  </a:lnTo>
                  <a:lnTo>
                    <a:pt x="7764" y="10353"/>
                  </a:lnTo>
                  <a:lnTo>
                    <a:pt x="7727" y="10289"/>
                  </a:lnTo>
                  <a:lnTo>
                    <a:pt x="7693" y="10225"/>
                  </a:lnTo>
                  <a:lnTo>
                    <a:pt x="7663" y="10157"/>
                  </a:lnTo>
                  <a:lnTo>
                    <a:pt x="7636" y="10089"/>
                  </a:lnTo>
                  <a:lnTo>
                    <a:pt x="7613" y="10019"/>
                  </a:lnTo>
                  <a:lnTo>
                    <a:pt x="7592" y="9947"/>
                  </a:lnTo>
                  <a:lnTo>
                    <a:pt x="7576" y="9874"/>
                  </a:lnTo>
                  <a:lnTo>
                    <a:pt x="7562" y="9800"/>
                  </a:lnTo>
                  <a:lnTo>
                    <a:pt x="7553" y="9724"/>
                  </a:lnTo>
                  <a:lnTo>
                    <a:pt x="7547" y="9647"/>
                  </a:lnTo>
                  <a:lnTo>
                    <a:pt x="7545" y="9570"/>
                  </a:lnTo>
                  <a:lnTo>
                    <a:pt x="7547" y="9492"/>
                  </a:lnTo>
                  <a:lnTo>
                    <a:pt x="7553" y="9416"/>
                  </a:lnTo>
                  <a:lnTo>
                    <a:pt x="7562" y="9340"/>
                  </a:lnTo>
                  <a:lnTo>
                    <a:pt x="7576" y="9266"/>
                  </a:lnTo>
                  <a:lnTo>
                    <a:pt x="7592" y="9193"/>
                  </a:lnTo>
                  <a:lnTo>
                    <a:pt x="7613" y="9121"/>
                  </a:lnTo>
                  <a:lnTo>
                    <a:pt x="7636" y="9051"/>
                  </a:lnTo>
                  <a:lnTo>
                    <a:pt x="7663" y="8983"/>
                  </a:lnTo>
                  <a:lnTo>
                    <a:pt x="7693" y="8915"/>
                  </a:lnTo>
                  <a:lnTo>
                    <a:pt x="7727" y="8851"/>
                  </a:lnTo>
                  <a:lnTo>
                    <a:pt x="7764" y="8787"/>
                  </a:lnTo>
                  <a:lnTo>
                    <a:pt x="7803" y="8726"/>
                  </a:lnTo>
                  <a:lnTo>
                    <a:pt x="7844" y="8666"/>
                  </a:lnTo>
                  <a:lnTo>
                    <a:pt x="7890" y="8609"/>
                  </a:lnTo>
                  <a:lnTo>
                    <a:pt x="7937" y="8554"/>
                  </a:lnTo>
                  <a:lnTo>
                    <a:pt x="7987" y="8502"/>
                  </a:lnTo>
                  <a:lnTo>
                    <a:pt x="8039" y="8452"/>
                  </a:lnTo>
                  <a:lnTo>
                    <a:pt x="8095" y="8404"/>
                  </a:lnTo>
                  <a:lnTo>
                    <a:pt x="8151" y="8359"/>
                  </a:lnTo>
                  <a:lnTo>
                    <a:pt x="8210" y="8318"/>
                  </a:lnTo>
                  <a:lnTo>
                    <a:pt x="8272" y="8278"/>
                  </a:lnTo>
                  <a:lnTo>
                    <a:pt x="8335" y="8241"/>
                  </a:lnTo>
                  <a:lnTo>
                    <a:pt x="8400" y="8208"/>
                  </a:lnTo>
                  <a:lnTo>
                    <a:pt x="8467" y="8178"/>
                  </a:lnTo>
                  <a:lnTo>
                    <a:pt x="8535" y="8151"/>
                  </a:lnTo>
                  <a:lnTo>
                    <a:pt x="8606" y="8127"/>
                  </a:lnTo>
                  <a:lnTo>
                    <a:pt x="8677" y="8106"/>
                  </a:lnTo>
                  <a:lnTo>
                    <a:pt x="8750" y="8090"/>
                  </a:lnTo>
                  <a:lnTo>
                    <a:pt x="8824" y="8076"/>
                  </a:lnTo>
                  <a:lnTo>
                    <a:pt x="8900" y="8067"/>
                  </a:lnTo>
                  <a:lnTo>
                    <a:pt x="8976" y="8061"/>
                  </a:lnTo>
                  <a:lnTo>
                    <a:pt x="9053" y="8059"/>
                  </a:lnTo>
                  <a:lnTo>
                    <a:pt x="13580" y="8059"/>
                  </a:lnTo>
                  <a:lnTo>
                    <a:pt x="13609" y="8058"/>
                  </a:lnTo>
                  <a:lnTo>
                    <a:pt x="13639" y="8057"/>
                  </a:lnTo>
                  <a:lnTo>
                    <a:pt x="13668" y="8054"/>
                  </a:lnTo>
                  <a:lnTo>
                    <a:pt x="13697" y="8051"/>
                  </a:lnTo>
                  <a:lnTo>
                    <a:pt x="13725" y="8047"/>
                  </a:lnTo>
                  <a:lnTo>
                    <a:pt x="13754" y="8042"/>
                  </a:lnTo>
                  <a:lnTo>
                    <a:pt x="13782" y="8036"/>
                  </a:lnTo>
                  <a:lnTo>
                    <a:pt x="13811" y="8029"/>
                  </a:lnTo>
                  <a:lnTo>
                    <a:pt x="13840" y="8022"/>
                  </a:lnTo>
                  <a:lnTo>
                    <a:pt x="13867" y="8014"/>
                  </a:lnTo>
                  <a:lnTo>
                    <a:pt x="13895" y="8004"/>
                  </a:lnTo>
                  <a:lnTo>
                    <a:pt x="13922" y="7994"/>
                  </a:lnTo>
                  <a:lnTo>
                    <a:pt x="13949" y="7984"/>
                  </a:lnTo>
                  <a:lnTo>
                    <a:pt x="13976" y="7973"/>
                  </a:lnTo>
                  <a:lnTo>
                    <a:pt x="14004" y="7961"/>
                  </a:lnTo>
                  <a:lnTo>
                    <a:pt x="14030" y="7949"/>
                  </a:lnTo>
                  <a:lnTo>
                    <a:pt x="14055" y="7935"/>
                  </a:lnTo>
                  <a:lnTo>
                    <a:pt x="14081" y="7921"/>
                  </a:lnTo>
                  <a:lnTo>
                    <a:pt x="14106" y="7907"/>
                  </a:lnTo>
                  <a:lnTo>
                    <a:pt x="14130" y="7891"/>
                  </a:lnTo>
                  <a:lnTo>
                    <a:pt x="14155" y="7874"/>
                  </a:lnTo>
                  <a:lnTo>
                    <a:pt x="14179" y="7858"/>
                  </a:lnTo>
                  <a:lnTo>
                    <a:pt x="14202" y="7840"/>
                  </a:lnTo>
                  <a:lnTo>
                    <a:pt x="14225" y="7822"/>
                  </a:lnTo>
                  <a:lnTo>
                    <a:pt x="14247" y="7803"/>
                  </a:lnTo>
                  <a:lnTo>
                    <a:pt x="14268" y="7784"/>
                  </a:lnTo>
                  <a:lnTo>
                    <a:pt x="14289" y="7764"/>
                  </a:lnTo>
                  <a:lnTo>
                    <a:pt x="14310" y="7743"/>
                  </a:lnTo>
                  <a:lnTo>
                    <a:pt x="14331" y="7721"/>
                  </a:lnTo>
                  <a:lnTo>
                    <a:pt x="14350" y="7699"/>
                  </a:lnTo>
                  <a:lnTo>
                    <a:pt x="14368" y="7677"/>
                  </a:lnTo>
                  <a:lnTo>
                    <a:pt x="14386" y="7654"/>
                  </a:lnTo>
                  <a:lnTo>
                    <a:pt x="14405" y="7627"/>
                  </a:lnTo>
                  <a:lnTo>
                    <a:pt x="14423" y="7599"/>
                  </a:lnTo>
                  <a:lnTo>
                    <a:pt x="14440" y="7571"/>
                  </a:lnTo>
                  <a:lnTo>
                    <a:pt x="14456" y="7542"/>
                  </a:lnTo>
                  <a:lnTo>
                    <a:pt x="14471" y="7513"/>
                  </a:lnTo>
                  <a:lnTo>
                    <a:pt x="14486" y="7483"/>
                  </a:lnTo>
                  <a:lnTo>
                    <a:pt x="14499" y="7452"/>
                  </a:lnTo>
                  <a:lnTo>
                    <a:pt x="14512" y="7421"/>
                  </a:lnTo>
                  <a:lnTo>
                    <a:pt x="14516" y="7414"/>
                  </a:lnTo>
                  <a:lnTo>
                    <a:pt x="14520" y="7406"/>
                  </a:lnTo>
                  <a:lnTo>
                    <a:pt x="14525" y="7399"/>
                  </a:lnTo>
                  <a:lnTo>
                    <a:pt x="14529" y="7391"/>
                  </a:lnTo>
                  <a:lnTo>
                    <a:pt x="14562" y="7435"/>
                  </a:lnTo>
                  <a:lnTo>
                    <a:pt x="14594" y="7481"/>
                  </a:lnTo>
                  <a:lnTo>
                    <a:pt x="14625" y="7527"/>
                  </a:lnTo>
                  <a:lnTo>
                    <a:pt x="14657" y="7573"/>
                  </a:lnTo>
                  <a:lnTo>
                    <a:pt x="14686" y="7621"/>
                  </a:lnTo>
                  <a:lnTo>
                    <a:pt x="14715" y="7669"/>
                  </a:lnTo>
                  <a:lnTo>
                    <a:pt x="14742" y="7717"/>
                  </a:lnTo>
                  <a:lnTo>
                    <a:pt x="14768" y="7766"/>
                  </a:lnTo>
                  <a:lnTo>
                    <a:pt x="14794" y="7815"/>
                  </a:lnTo>
                  <a:lnTo>
                    <a:pt x="14818" y="7865"/>
                  </a:lnTo>
                  <a:lnTo>
                    <a:pt x="14843" y="7916"/>
                  </a:lnTo>
                  <a:lnTo>
                    <a:pt x="14865" y="7966"/>
                  </a:lnTo>
                  <a:lnTo>
                    <a:pt x="14886" y="8018"/>
                  </a:lnTo>
                  <a:lnTo>
                    <a:pt x="14907" y="8070"/>
                  </a:lnTo>
                  <a:lnTo>
                    <a:pt x="14926" y="8122"/>
                  </a:lnTo>
                  <a:lnTo>
                    <a:pt x="14944" y="8175"/>
                  </a:lnTo>
                  <a:lnTo>
                    <a:pt x="14961" y="8228"/>
                  </a:lnTo>
                  <a:lnTo>
                    <a:pt x="14978" y="8281"/>
                  </a:lnTo>
                  <a:lnTo>
                    <a:pt x="14993" y="8335"/>
                  </a:lnTo>
                  <a:lnTo>
                    <a:pt x="15008" y="8389"/>
                  </a:lnTo>
                  <a:lnTo>
                    <a:pt x="15020" y="8444"/>
                  </a:lnTo>
                  <a:lnTo>
                    <a:pt x="15032" y="8499"/>
                  </a:lnTo>
                  <a:lnTo>
                    <a:pt x="15043" y="8554"/>
                  </a:lnTo>
                  <a:lnTo>
                    <a:pt x="15053" y="8610"/>
                  </a:lnTo>
                  <a:lnTo>
                    <a:pt x="15061" y="8666"/>
                  </a:lnTo>
                  <a:lnTo>
                    <a:pt x="15069" y="8723"/>
                  </a:lnTo>
                  <a:lnTo>
                    <a:pt x="15075" y="8779"/>
                  </a:lnTo>
                  <a:lnTo>
                    <a:pt x="15080" y="8837"/>
                  </a:lnTo>
                  <a:lnTo>
                    <a:pt x="15084" y="8893"/>
                  </a:lnTo>
                  <a:lnTo>
                    <a:pt x="15087" y="8950"/>
                  </a:lnTo>
                  <a:lnTo>
                    <a:pt x="15089" y="9008"/>
                  </a:lnTo>
                  <a:lnTo>
                    <a:pt x="15089" y="9066"/>
                  </a:lnTo>
                  <a:lnTo>
                    <a:pt x="15088" y="9139"/>
                  </a:lnTo>
                  <a:lnTo>
                    <a:pt x="15086" y="9210"/>
                  </a:lnTo>
                  <a:lnTo>
                    <a:pt x="15081" y="9283"/>
                  </a:lnTo>
                  <a:lnTo>
                    <a:pt x="15075" y="9353"/>
                  </a:lnTo>
                  <a:lnTo>
                    <a:pt x="15067" y="9425"/>
                  </a:lnTo>
                  <a:lnTo>
                    <a:pt x="15057" y="9495"/>
                  </a:lnTo>
                  <a:lnTo>
                    <a:pt x="15045" y="9565"/>
                  </a:lnTo>
                  <a:lnTo>
                    <a:pt x="15032" y="9634"/>
                  </a:lnTo>
                  <a:lnTo>
                    <a:pt x="15017" y="9704"/>
                  </a:lnTo>
                  <a:lnTo>
                    <a:pt x="15000" y="9771"/>
                  </a:lnTo>
                  <a:lnTo>
                    <a:pt x="14981" y="9840"/>
                  </a:lnTo>
                  <a:lnTo>
                    <a:pt x="14961" y="9906"/>
                  </a:lnTo>
                  <a:lnTo>
                    <a:pt x="14939" y="9973"/>
                  </a:lnTo>
                  <a:lnTo>
                    <a:pt x="14916" y="10039"/>
                  </a:lnTo>
                  <a:lnTo>
                    <a:pt x="14891" y="10104"/>
                  </a:lnTo>
                  <a:lnTo>
                    <a:pt x="14864" y="10168"/>
                  </a:lnTo>
                  <a:lnTo>
                    <a:pt x="14836" y="10233"/>
                  </a:lnTo>
                  <a:lnTo>
                    <a:pt x="14805" y="10295"/>
                  </a:lnTo>
                  <a:lnTo>
                    <a:pt x="14773" y="10358"/>
                  </a:lnTo>
                  <a:lnTo>
                    <a:pt x="14740" y="10419"/>
                  </a:lnTo>
                  <a:lnTo>
                    <a:pt x="14706" y="10480"/>
                  </a:lnTo>
                  <a:lnTo>
                    <a:pt x="14670" y="10539"/>
                  </a:lnTo>
                  <a:lnTo>
                    <a:pt x="14631" y="10597"/>
                  </a:lnTo>
                  <a:lnTo>
                    <a:pt x="14592" y="10655"/>
                  </a:lnTo>
                  <a:lnTo>
                    <a:pt x="14551" y="10712"/>
                  </a:lnTo>
                  <a:lnTo>
                    <a:pt x="14509" y="10768"/>
                  </a:lnTo>
                  <a:lnTo>
                    <a:pt x="14464" y="10823"/>
                  </a:lnTo>
                  <a:lnTo>
                    <a:pt x="14419" y="10876"/>
                  </a:lnTo>
                  <a:lnTo>
                    <a:pt x="14372" y="10929"/>
                  </a:lnTo>
                  <a:lnTo>
                    <a:pt x="14324" y="10981"/>
                  </a:lnTo>
                  <a:lnTo>
                    <a:pt x="14274" y="11032"/>
                  </a:lnTo>
                  <a:lnTo>
                    <a:pt x="14223" y="11081"/>
                  </a:lnTo>
                  <a:close/>
                  <a:moveTo>
                    <a:pt x="13580" y="12844"/>
                  </a:moveTo>
                  <a:lnTo>
                    <a:pt x="13578" y="12934"/>
                  </a:lnTo>
                  <a:lnTo>
                    <a:pt x="13571" y="13024"/>
                  </a:lnTo>
                  <a:lnTo>
                    <a:pt x="13560" y="13113"/>
                  </a:lnTo>
                  <a:lnTo>
                    <a:pt x="13545" y="13199"/>
                  </a:lnTo>
                  <a:lnTo>
                    <a:pt x="13525" y="13284"/>
                  </a:lnTo>
                  <a:lnTo>
                    <a:pt x="13502" y="13368"/>
                  </a:lnTo>
                  <a:lnTo>
                    <a:pt x="13474" y="13450"/>
                  </a:lnTo>
                  <a:lnTo>
                    <a:pt x="13442" y="13530"/>
                  </a:lnTo>
                  <a:lnTo>
                    <a:pt x="13407" y="13608"/>
                  </a:lnTo>
                  <a:lnTo>
                    <a:pt x="13368" y="13684"/>
                  </a:lnTo>
                  <a:lnTo>
                    <a:pt x="13326" y="13758"/>
                  </a:lnTo>
                  <a:lnTo>
                    <a:pt x="13279" y="13830"/>
                  </a:lnTo>
                  <a:lnTo>
                    <a:pt x="13231" y="13898"/>
                  </a:lnTo>
                  <a:lnTo>
                    <a:pt x="13179" y="13965"/>
                  </a:lnTo>
                  <a:lnTo>
                    <a:pt x="13123" y="14029"/>
                  </a:lnTo>
                  <a:lnTo>
                    <a:pt x="13065" y="14091"/>
                  </a:lnTo>
                  <a:lnTo>
                    <a:pt x="13004" y="14148"/>
                  </a:lnTo>
                  <a:lnTo>
                    <a:pt x="12939" y="14204"/>
                  </a:lnTo>
                  <a:lnTo>
                    <a:pt x="12873" y="14256"/>
                  </a:lnTo>
                  <a:lnTo>
                    <a:pt x="12805" y="14305"/>
                  </a:lnTo>
                  <a:lnTo>
                    <a:pt x="12733" y="14352"/>
                  </a:lnTo>
                  <a:lnTo>
                    <a:pt x="12659" y="14394"/>
                  </a:lnTo>
                  <a:lnTo>
                    <a:pt x="12583" y="14432"/>
                  </a:lnTo>
                  <a:lnTo>
                    <a:pt x="12505" y="14468"/>
                  </a:lnTo>
                  <a:lnTo>
                    <a:pt x="12425" y="14500"/>
                  </a:lnTo>
                  <a:lnTo>
                    <a:pt x="12343" y="14527"/>
                  </a:lnTo>
                  <a:lnTo>
                    <a:pt x="12259" y="14551"/>
                  </a:lnTo>
                  <a:lnTo>
                    <a:pt x="12175" y="14571"/>
                  </a:lnTo>
                  <a:lnTo>
                    <a:pt x="12088" y="14586"/>
                  </a:lnTo>
                  <a:lnTo>
                    <a:pt x="12000" y="14598"/>
                  </a:lnTo>
                  <a:lnTo>
                    <a:pt x="11910" y="14605"/>
                  </a:lnTo>
                  <a:lnTo>
                    <a:pt x="11820" y="14607"/>
                  </a:lnTo>
                  <a:lnTo>
                    <a:pt x="2766" y="14607"/>
                  </a:lnTo>
                  <a:lnTo>
                    <a:pt x="2676" y="14605"/>
                  </a:lnTo>
                  <a:lnTo>
                    <a:pt x="2586" y="14598"/>
                  </a:lnTo>
                  <a:lnTo>
                    <a:pt x="2498" y="14586"/>
                  </a:lnTo>
                  <a:lnTo>
                    <a:pt x="2411" y="14571"/>
                  </a:lnTo>
                  <a:lnTo>
                    <a:pt x="2327" y="14551"/>
                  </a:lnTo>
                  <a:lnTo>
                    <a:pt x="2243" y="14527"/>
                  </a:lnTo>
                  <a:lnTo>
                    <a:pt x="2161" y="14500"/>
                  </a:lnTo>
                  <a:lnTo>
                    <a:pt x="2081" y="14468"/>
                  </a:lnTo>
                  <a:lnTo>
                    <a:pt x="2003" y="14432"/>
                  </a:lnTo>
                  <a:lnTo>
                    <a:pt x="1927" y="14394"/>
                  </a:lnTo>
                  <a:lnTo>
                    <a:pt x="1853" y="14352"/>
                  </a:lnTo>
                  <a:lnTo>
                    <a:pt x="1782" y="14305"/>
                  </a:lnTo>
                  <a:lnTo>
                    <a:pt x="1713" y="14256"/>
                  </a:lnTo>
                  <a:lnTo>
                    <a:pt x="1647" y="14204"/>
                  </a:lnTo>
                  <a:lnTo>
                    <a:pt x="1582" y="14148"/>
                  </a:lnTo>
                  <a:lnTo>
                    <a:pt x="1521" y="14091"/>
                  </a:lnTo>
                  <a:lnTo>
                    <a:pt x="1464" y="14029"/>
                  </a:lnTo>
                  <a:lnTo>
                    <a:pt x="1408" y="13965"/>
                  </a:lnTo>
                  <a:lnTo>
                    <a:pt x="1356" y="13898"/>
                  </a:lnTo>
                  <a:lnTo>
                    <a:pt x="1307" y="13830"/>
                  </a:lnTo>
                  <a:lnTo>
                    <a:pt x="1260" y="13758"/>
                  </a:lnTo>
                  <a:lnTo>
                    <a:pt x="1218" y="13684"/>
                  </a:lnTo>
                  <a:lnTo>
                    <a:pt x="1180" y="13608"/>
                  </a:lnTo>
                  <a:lnTo>
                    <a:pt x="1145" y="13530"/>
                  </a:lnTo>
                  <a:lnTo>
                    <a:pt x="1113" y="13450"/>
                  </a:lnTo>
                  <a:lnTo>
                    <a:pt x="1085" y="13368"/>
                  </a:lnTo>
                  <a:lnTo>
                    <a:pt x="1061" y="13284"/>
                  </a:lnTo>
                  <a:lnTo>
                    <a:pt x="1041" y="13199"/>
                  </a:lnTo>
                  <a:lnTo>
                    <a:pt x="1026" y="13113"/>
                  </a:lnTo>
                  <a:lnTo>
                    <a:pt x="1015" y="13024"/>
                  </a:lnTo>
                  <a:lnTo>
                    <a:pt x="1008" y="12934"/>
                  </a:lnTo>
                  <a:lnTo>
                    <a:pt x="1006" y="12844"/>
                  </a:lnTo>
                  <a:lnTo>
                    <a:pt x="1006" y="4905"/>
                  </a:lnTo>
                  <a:lnTo>
                    <a:pt x="1051" y="4942"/>
                  </a:lnTo>
                  <a:lnTo>
                    <a:pt x="1097" y="4977"/>
                  </a:lnTo>
                  <a:lnTo>
                    <a:pt x="1144" y="5013"/>
                  </a:lnTo>
                  <a:lnTo>
                    <a:pt x="1191" y="5046"/>
                  </a:lnTo>
                  <a:lnTo>
                    <a:pt x="1239" y="5079"/>
                  </a:lnTo>
                  <a:lnTo>
                    <a:pt x="1289" y="5111"/>
                  </a:lnTo>
                  <a:lnTo>
                    <a:pt x="1338" y="5142"/>
                  </a:lnTo>
                  <a:lnTo>
                    <a:pt x="1389" y="5172"/>
                  </a:lnTo>
                  <a:lnTo>
                    <a:pt x="1439" y="5201"/>
                  </a:lnTo>
                  <a:lnTo>
                    <a:pt x="1492" y="5228"/>
                  </a:lnTo>
                  <a:lnTo>
                    <a:pt x="1544" y="5255"/>
                  </a:lnTo>
                  <a:lnTo>
                    <a:pt x="1596" y="5281"/>
                  </a:lnTo>
                  <a:lnTo>
                    <a:pt x="1651" y="5305"/>
                  </a:lnTo>
                  <a:lnTo>
                    <a:pt x="1705" y="5328"/>
                  </a:lnTo>
                  <a:lnTo>
                    <a:pt x="1759" y="5350"/>
                  </a:lnTo>
                  <a:lnTo>
                    <a:pt x="1815" y="5371"/>
                  </a:lnTo>
                  <a:lnTo>
                    <a:pt x="1871" y="5391"/>
                  </a:lnTo>
                  <a:lnTo>
                    <a:pt x="1927" y="5411"/>
                  </a:lnTo>
                  <a:lnTo>
                    <a:pt x="1984" y="5428"/>
                  </a:lnTo>
                  <a:lnTo>
                    <a:pt x="2042" y="5444"/>
                  </a:lnTo>
                  <a:lnTo>
                    <a:pt x="2099" y="5459"/>
                  </a:lnTo>
                  <a:lnTo>
                    <a:pt x="2158" y="5473"/>
                  </a:lnTo>
                  <a:lnTo>
                    <a:pt x="2217" y="5486"/>
                  </a:lnTo>
                  <a:lnTo>
                    <a:pt x="2276" y="5497"/>
                  </a:lnTo>
                  <a:lnTo>
                    <a:pt x="2337" y="5507"/>
                  </a:lnTo>
                  <a:lnTo>
                    <a:pt x="2396" y="5516"/>
                  </a:lnTo>
                  <a:lnTo>
                    <a:pt x="2458" y="5523"/>
                  </a:lnTo>
                  <a:lnTo>
                    <a:pt x="2518" y="5529"/>
                  </a:lnTo>
                  <a:lnTo>
                    <a:pt x="2580" y="5534"/>
                  </a:lnTo>
                  <a:lnTo>
                    <a:pt x="2642" y="5537"/>
                  </a:lnTo>
                  <a:lnTo>
                    <a:pt x="2704" y="5539"/>
                  </a:lnTo>
                  <a:lnTo>
                    <a:pt x="2766" y="5540"/>
                  </a:lnTo>
                  <a:lnTo>
                    <a:pt x="11065" y="5540"/>
                  </a:lnTo>
                  <a:lnTo>
                    <a:pt x="13077" y="5540"/>
                  </a:lnTo>
                  <a:lnTo>
                    <a:pt x="13103" y="5541"/>
                  </a:lnTo>
                  <a:lnTo>
                    <a:pt x="13128" y="5543"/>
                  </a:lnTo>
                  <a:lnTo>
                    <a:pt x="13154" y="5546"/>
                  </a:lnTo>
                  <a:lnTo>
                    <a:pt x="13179" y="5551"/>
                  </a:lnTo>
                  <a:lnTo>
                    <a:pt x="13203" y="5557"/>
                  </a:lnTo>
                  <a:lnTo>
                    <a:pt x="13227" y="5564"/>
                  </a:lnTo>
                  <a:lnTo>
                    <a:pt x="13250" y="5571"/>
                  </a:lnTo>
                  <a:lnTo>
                    <a:pt x="13273" y="5580"/>
                  </a:lnTo>
                  <a:lnTo>
                    <a:pt x="13295" y="5590"/>
                  </a:lnTo>
                  <a:lnTo>
                    <a:pt x="13317" y="5601"/>
                  </a:lnTo>
                  <a:lnTo>
                    <a:pt x="13338" y="5613"/>
                  </a:lnTo>
                  <a:lnTo>
                    <a:pt x="13358" y="5626"/>
                  </a:lnTo>
                  <a:lnTo>
                    <a:pt x="13378" y="5640"/>
                  </a:lnTo>
                  <a:lnTo>
                    <a:pt x="13397" y="5655"/>
                  </a:lnTo>
                  <a:lnTo>
                    <a:pt x="13415" y="5671"/>
                  </a:lnTo>
                  <a:lnTo>
                    <a:pt x="13433" y="5688"/>
                  </a:lnTo>
                  <a:lnTo>
                    <a:pt x="13449" y="5706"/>
                  </a:lnTo>
                  <a:lnTo>
                    <a:pt x="13465" y="5724"/>
                  </a:lnTo>
                  <a:lnTo>
                    <a:pt x="13481" y="5743"/>
                  </a:lnTo>
                  <a:lnTo>
                    <a:pt x="13495" y="5762"/>
                  </a:lnTo>
                  <a:lnTo>
                    <a:pt x="13508" y="5783"/>
                  </a:lnTo>
                  <a:lnTo>
                    <a:pt x="13520" y="5804"/>
                  </a:lnTo>
                  <a:lnTo>
                    <a:pt x="13531" y="5826"/>
                  </a:lnTo>
                  <a:lnTo>
                    <a:pt x="13541" y="5848"/>
                  </a:lnTo>
                  <a:lnTo>
                    <a:pt x="13550" y="5871"/>
                  </a:lnTo>
                  <a:lnTo>
                    <a:pt x="13558" y="5894"/>
                  </a:lnTo>
                  <a:lnTo>
                    <a:pt x="13564" y="5918"/>
                  </a:lnTo>
                  <a:lnTo>
                    <a:pt x="13570" y="5942"/>
                  </a:lnTo>
                  <a:lnTo>
                    <a:pt x="13574" y="5968"/>
                  </a:lnTo>
                  <a:lnTo>
                    <a:pt x="13578" y="5993"/>
                  </a:lnTo>
                  <a:lnTo>
                    <a:pt x="13580" y="6018"/>
                  </a:lnTo>
                  <a:lnTo>
                    <a:pt x="13580" y="6044"/>
                  </a:lnTo>
                  <a:lnTo>
                    <a:pt x="13580" y="7051"/>
                  </a:lnTo>
                  <a:lnTo>
                    <a:pt x="9053" y="7051"/>
                  </a:lnTo>
                  <a:lnTo>
                    <a:pt x="8924" y="7055"/>
                  </a:lnTo>
                  <a:lnTo>
                    <a:pt x="8796" y="7065"/>
                  </a:lnTo>
                  <a:lnTo>
                    <a:pt x="8670" y="7081"/>
                  </a:lnTo>
                  <a:lnTo>
                    <a:pt x="8546" y="7103"/>
                  </a:lnTo>
                  <a:lnTo>
                    <a:pt x="8425" y="7131"/>
                  </a:lnTo>
                  <a:lnTo>
                    <a:pt x="8306" y="7164"/>
                  </a:lnTo>
                  <a:lnTo>
                    <a:pt x="8188" y="7205"/>
                  </a:lnTo>
                  <a:lnTo>
                    <a:pt x="8075" y="7249"/>
                  </a:lnTo>
                  <a:lnTo>
                    <a:pt x="7963" y="7299"/>
                  </a:lnTo>
                  <a:lnTo>
                    <a:pt x="7854" y="7356"/>
                  </a:lnTo>
                  <a:lnTo>
                    <a:pt x="7750" y="7416"/>
                  </a:lnTo>
                  <a:lnTo>
                    <a:pt x="7647" y="7482"/>
                  </a:lnTo>
                  <a:lnTo>
                    <a:pt x="7549" y="7552"/>
                  </a:lnTo>
                  <a:lnTo>
                    <a:pt x="7454" y="7627"/>
                  </a:lnTo>
                  <a:lnTo>
                    <a:pt x="7362" y="7705"/>
                  </a:lnTo>
                  <a:lnTo>
                    <a:pt x="7275" y="7789"/>
                  </a:lnTo>
                  <a:lnTo>
                    <a:pt x="7191" y="7877"/>
                  </a:lnTo>
                  <a:lnTo>
                    <a:pt x="7113" y="7968"/>
                  </a:lnTo>
                  <a:lnTo>
                    <a:pt x="7039" y="8063"/>
                  </a:lnTo>
                  <a:lnTo>
                    <a:pt x="6968" y="8162"/>
                  </a:lnTo>
                  <a:lnTo>
                    <a:pt x="6903" y="8264"/>
                  </a:lnTo>
                  <a:lnTo>
                    <a:pt x="6842" y="8369"/>
                  </a:lnTo>
                  <a:lnTo>
                    <a:pt x="6787" y="8478"/>
                  </a:lnTo>
                  <a:lnTo>
                    <a:pt x="6737" y="8590"/>
                  </a:lnTo>
                  <a:lnTo>
                    <a:pt x="6691" y="8704"/>
                  </a:lnTo>
                  <a:lnTo>
                    <a:pt x="6651" y="8820"/>
                  </a:lnTo>
                  <a:lnTo>
                    <a:pt x="6618" y="8940"/>
                  </a:lnTo>
                  <a:lnTo>
                    <a:pt x="6590" y="9062"/>
                  </a:lnTo>
                  <a:lnTo>
                    <a:pt x="6568" y="9186"/>
                  </a:lnTo>
                  <a:lnTo>
                    <a:pt x="6552" y="9312"/>
                  </a:lnTo>
                  <a:lnTo>
                    <a:pt x="6542" y="9440"/>
                  </a:lnTo>
                  <a:lnTo>
                    <a:pt x="6539" y="9570"/>
                  </a:lnTo>
                  <a:lnTo>
                    <a:pt x="6542" y="9700"/>
                  </a:lnTo>
                  <a:lnTo>
                    <a:pt x="6552" y="9828"/>
                  </a:lnTo>
                  <a:lnTo>
                    <a:pt x="6568" y="9954"/>
                  </a:lnTo>
                  <a:lnTo>
                    <a:pt x="6590" y="10078"/>
                  </a:lnTo>
                  <a:lnTo>
                    <a:pt x="6618" y="10199"/>
                  </a:lnTo>
                  <a:lnTo>
                    <a:pt x="6651" y="10319"/>
                  </a:lnTo>
                  <a:lnTo>
                    <a:pt x="6691" y="10436"/>
                  </a:lnTo>
                  <a:lnTo>
                    <a:pt x="6737" y="10550"/>
                  </a:lnTo>
                  <a:lnTo>
                    <a:pt x="6787" y="10662"/>
                  </a:lnTo>
                  <a:lnTo>
                    <a:pt x="6842" y="10771"/>
                  </a:lnTo>
                  <a:lnTo>
                    <a:pt x="6903" y="10876"/>
                  </a:lnTo>
                  <a:lnTo>
                    <a:pt x="6968" y="10978"/>
                  </a:lnTo>
                  <a:lnTo>
                    <a:pt x="7039" y="11077"/>
                  </a:lnTo>
                  <a:lnTo>
                    <a:pt x="7113" y="11172"/>
                  </a:lnTo>
                  <a:lnTo>
                    <a:pt x="7191" y="11263"/>
                  </a:lnTo>
                  <a:lnTo>
                    <a:pt x="7275" y="11351"/>
                  </a:lnTo>
                  <a:lnTo>
                    <a:pt x="7362" y="11434"/>
                  </a:lnTo>
                  <a:lnTo>
                    <a:pt x="7454" y="11513"/>
                  </a:lnTo>
                  <a:lnTo>
                    <a:pt x="7549" y="11588"/>
                  </a:lnTo>
                  <a:lnTo>
                    <a:pt x="7647" y="11658"/>
                  </a:lnTo>
                  <a:lnTo>
                    <a:pt x="7750" y="11724"/>
                  </a:lnTo>
                  <a:lnTo>
                    <a:pt x="7854" y="11784"/>
                  </a:lnTo>
                  <a:lnTo>
                    <a:pt x="7963" y="11839"/>
                  </a:lnTo>
                  <a:lnTo>
                    <a:pt x="8075" y="11891"/>
                  </a:lnTo>
                  <a:lnTo>
                    <a:pt x="8188" y="11935"/>
                  </a:lnTo>
                  <a:lnTo>
                    <a:pt x="8306" y="11975"/>
                  </a:lnTo>
                  <a:lnTo>
                    <a:pt x="8425" y="12009"/>
                  </a:lnTo>
                  <a:lnTo>
                    <a:pt x="8546" y="12037"/>
                  </a:lnTo>
                  <a:lnTo>
                    <a:pt x="8670" y="12059"/>
                  </a:lnTo>
                  <a:lnTo>
                    <a:pt x="8796" y="12075"/>
                  </a:lnTo>
                  <a:lnTo>
                    <a:pt x="8924" y="12085"/>
                  </a:lnTo>
                  <a:lnTo>
                    <a:pt x="9053" y="12088"/>
                  </a:lnTo>
                  <a:lnTo>
                    <a:pt x="13580" y="12088"/>
                  </a:lnTo>
                  <a:lnTo>
                    <a:pt x="13580" y="12844"/>
                  </a:lnTo>
                  <a:close/>
                  <a:moveTo>
                    <a:pt x="12574" y="4029"/>
                  </a:moveTo>
                  <a:lnTo>
                    <a:pt x="12574" y="4533"/>
                  </a:lnTo>
                  <a:lnTo>
                    <a:pt x="11065" y="4533"/>
                  </a:lnTo>
                  <a:lnTo>
                    <a:pt x="2766" y="4533"/>
                  </a:lnTo>
                  <a:lnTo>
                    <a:pt x="2716" y="4532"/>
                  </a:lnTo>
                  <a:lnTo>
                    <a:pt x="2666" y="4530"/>
                  </a:lnTo>
                  <a:lnTo>
                    <a:pt x="2615" y="4526"/>
                  </a:lnTo>
                  <a:lnTo>
                    <a:pt x="2566" y="4521"/>
                  </a:lnTo>
                  <a:lnTo>
                    <a:pt x="2517" y="4514"/>
                  </a:lnTo>
                  <a:lnTo>
                    <a:pt x="2469" y="4506"/>
                  </a:lnTo>
                  <a:lnTo>
                    <a:pt x="2420" y="4497"/>
                  </a:lnTo>
                  <a:lnTo>
                    <a:pt x="2373" y="4486"/>
                  </a:lnTo>
                  <a:lnTo>
                    <a:pt x="2326" y="4474"/>
                  </a:lnTo>
                  <a:lnTo>
                    <a:pt x="2279" y="4461"/>
                  </a:lnTo>
                  <a:lnTo>
                    <a:pt x="2233" y="4446"/>
                  </a:lnTo>
                  <a:lnTo>
                    <a:pt x="2188" y="4430"/>
                  </a:lnTo>
                  <a:lnTo>
                    <a:pt x="2143" y="4413"/>
                  </a:lnTo>
                  <a:lnTo>
                    <a:pt x="2098" y="4396"/>
                  </a:lnTo>
                  <a:lnTo>
                    <a:pt x="2055" y="4377"/>
                  </a:lnTo>
                  <a:lnTo>
                    <a:pt x="2011" y="4357"/>
                  </a:lnTo>
                  <a:lnTo>
                    <a:pt x="2011" y="4029"/>
                  </a:lnTo>
                  <a:lnTo>
                    <a:pt x="12574" y="4029"/>
                  </a:lnTo>
                  <a:close/>
                  <a:moveTo>
                    <a:pt x="12574" y="3526"/>
                  </a:moveTo>
                  <a:lnTo>
                    <a:pt x="2011" y="3526"/>
                  </a:lnTo>
                  <a:lnTo>
                    <a:pt x="2011" y="3022"/>
                  </a:lnTo>
                  <a:lnTo>
                    <a:pt x="12574" y="3022"/>
                  </a:lnTo>
                  <a:lnTo>
                    <a:pt x="12574" y="3526"/>
                  </a:lnTo>
                  <a:close/>
                  <a:moveTo>
                    <a:pt x="12574" y="2518"/>
                  </a:moveTo>
                  <a:lnTo>
                    <a:pt x="2011" y="2518"/>
                  </a:lnTo>
                  <a:lnTo>
                    <a:pt x="2011" y="2015"/>
                  </a:lnTo>
                  <a:lnTo>
                    <a:pt x="12574" y="2015"/>
                  </a:lnTo>
                  <a:lnTo>
                    <a:pt x="12574" y="2518"/>
                  </a:lnTo>
                  <a:close/>
                  <a:moveTo>
                    <a:pt x="2766" y="1007"/>
                  </a:moveTo>
                  <a:lnTo>
                    <a:pt x="11065" y="1007"/>
                  </a:lnTo>
                  <a:lnTo>
                    <a:pt x="13077" y="1007"/>
                  </a:lnTo>
                  <a:lnTo>
                    <a:pt x="13103" y="1008"/>
                  </a:lnTo>
                  <a:lnTo>
                    <a:pt x="13128" y="1010"/>
                  </a:lnTo>
                  <a:lnTo>
                    <a:pt x="13154" y="1013"/>
                  </a:lnTo>
                  <a:lnTo>
                    <a:pt x="13179" y="1017"/>
                  </a:lnTo>
                  <a:lnTo>
                    <a:pt x="13203" y="1023"/>
                  </a:lnTo>
                  <a:lnTo>
                    <a:pt x="13227" y="1031"/>
                  </a:lnTo>
                  <a:lnTo>
                    <a:pt x="13250" y="1038"/>
                  </a:lnTo>
                  <a:lnTo>
                    <a:pt x="13273" y="1047"/>
                  </a:lnTo>
                  <a:lnTo>
                    <a:pt x="13295" y="1057"/>
                  </a:lnTo>
                  <a:lnTo>
                    <a:pt x="13317" y="1068"/>
                  </a:lnTo>
                  <a:lnTo>
                    <a:pt x="13338" y="1080"/>
                  </a:lnTo>
                  <a:lnTo>
                    <a:pt x="13358" y="1093"/>
                  </a:lnTo>
                  <a:lnTo>
                    <a:pt x="13378" y="1107"/>
                  </a:lnTo>
                  <a:lnTo>
                    <a:pt x="13397" y="1122"/>
                  </a:lnTo>
                  <a:lnTo>
                    <a:pt x="13415" y="1138"/>
                  </a:lnTo>
                  <a:lnTo>
                    <a:pt x="13433" y="1155"/>
                  </a:lnTo>
                  <a:lnTo>
                    <a:pt x="13449" y="1173"/>
                  </a:lnTo>
                  <a:lnTo>
                    <a:pt x="13465" y="1191"/>
                  </a:lnTo>
                  <a:lnTo>
                    <a:pt x="13481" y="1210"/>
                  </a:lnTo>
                  <a:lnTo>
                    <a:pt x="13495" y="1230"/>
                  </a:lnTo>
                  <a:lnTo>
                    <a:pt x="13508" y="1250"/>
                  </a:lnTo>
                  <a:lnTo>
                    <a:pt x="13520" y="1271"/>
                  </a:lnTo>
                  <a:lnTo>
                    <a:pt x="13531" y="1292"/>
                  </a:lnTo>
                  <a:lnTo>
                    <a:pt x="13541" y="1316"/>
                  </a:lnTo>
                  <a:lnTo>
                    <a:pt x="13550" y="1338"/>
                  </a:lnTo>
                  <a:lnTo>
                    <a:pt x="13558" y="1361"/>
                  </a:lnTo>
                  <a:lnTo>
                    <a:pt x="13564" y="1385"/>
                  </a:lnTo>
                  <a:lnTo>
                    <a:pt x="13570" y="1409"/>
                  </a:lnTo>
                  <a:lnTo>
                    <a:pt x="13574" y="1434"/>
                  </a:lnTo>
                  <a:lnTo>
                    <a:pt x="13578" y="1460"/>
                  </a:lnTo>
                  <a:lnTo>
                    <a:pt x="13580" y="1485"/>
                  </a:lnTo>
                  <a:lnTo>
                    <a:pt x="13580" y="1511"/>
                  </a:lnTo>
                  <a:lnTo>
                    <a:pt x="13580" y="2770"/>
                  </a:lnTo>
                  <a:lnTo>
                    <a:pt x="13580" y="3022"/>
                  </a:lnTo>
                  <a:lnTo>
                    <a:pt x="13580" y="4626"/>
                  </a:lnTo>
                  <a:lnTo>
                    <a:pt x="13551" y="4616"/>
                  </a:lnTo>
                  <a:lnTo>
                    <a:pt x="13521" y="4606"/>
                  </a:lnTo>
                  <a:lnTo>
                    <a:pt x="13491" y="4597"/>
                  </a:lnTo>
                  <a:lnTo>
                    <a:pt x="13459" y="4587"/>
                  </a:lnTo>
                  <a:lnTo>
                    <a:pt x="13429" y="4579"/>
                  </a:lnTo>
                  <a:lnTo>
                    <a:pt x="13398" y="4571"/>
                  </a:lnTo>
                  <a:lnTo>
                    <a:pt x="13367" y="4564"/>
                  </a:lnTo>
                  <a:lnTo>
                    <a:pt x="13336" y="4558"/>
                  </a:lnTo>
                  <a:lnTo>
                    <a:pt x="13305" y="4552"/>
                  </a:lnTo>
                  <a:lnTo>
                    <a:pt x="13272" y="4547"/>
                  </a:lnTo>
                  <a:lnTo>
                    <a:pt x="13240" y="4543"/>
                  </a:lnTo>
                  <a:lnTo>
                    <a:pt x="13208" y="4539"/>
                  </a:lnTo>
                  <a:lnTo>
                    <a:pt x="13176" y="4537"/>
                  </a:lnTo>
                  <a:lnTo>
                    <a:pt x="13144" y="4535"/>
                  </a:lnTo>
                  <a:lnTo>
                    <a:pt x="13110" y="4533"/>
                  </a:lnTo>
                  <a:lnTo>
                    <a:pt x="13077" y="4533"/>
                  </a:lnTo>
                  <a:lnTo>
                    <a:pt x="13077" y="4533"/>
                  </a:lnTo>
                  <a:lnTo>
                    <a:pt x="13077" y="4029"/>
                  </a:lnTo>
                  <a:lnTo>
                    <a:pt x="13077" y="3022"/>
                  </a:lnTo>
                  <a:lnTo>
                    <a:pt x="13077" y="2015"/>
                  </a:lnTo>
                  <a:lnTo>
                    <a:pt x="13076" y="1989"/>
                  </a:lnTo>
                  <a:lnTo>
                    <a:pt x="13074" y="1963"/>
                  </a:lnTo>
                  <a:lnTo>
                    <a:pt x="13071" y="1938"/>
                  </a:lnTo>
                  <a:lnTo>
                    <a:pt x="13066" y="1913"/>
                  </a:lnTo>
                  <a:lnTo>
                    <a:pt x="13061" y="1889"/>
                  </a:lnTo>
                  <a:lnTo>
                    <a:pt x="13054" y="1865"/>
                  </a:lnTo>
                  <a:lnTo>
                    <a:pt x="13046" y="1841"/>
                  </a:lnTo>
                  <a:lnTo>
                    <a:pt x="13037" y="1818"/>
                  </a:lnTo>
                  <a:lnTo>
                    <a:pt x="13027" y="1796"/>
                  </a:lnTo>
                  <a:lnTo>
                    <a:pt x="13016" y="1774"/>
                  </a:lnTo>
                  <a:lnTo>
                    <a:pt x="13004" y="1754"/>
                  </a:lnTo>
                  <a:lnTo>
                    <a:pt x="12991" y="1733"/>
                  </a:lnTo>
                  <a:lnTo>
                    <a:pt x="12977" y="1714"/>
                  </a:lnTo>
                  <a:lnTo>
                    <a:pt x="12962" y="1694"/>
                  </a:lnTo>
                  <a:lnTo>
                    <a:pt x="12946" y="1676"/>
                  </a:lnTo>
                  <a:lnTo>
                    <a:pt x="12929" y="1658"/>
                  </a:lnTo>
                  <a:lnTo>
                    <a:pt x="12912" y="1642"/>
                  </a:lnTo>
                  <a:lnTo>
                    <a:pt x="12894" y="1626"/>
                  </a:lnTo>
                  <a:lnTo>
                    <a:pt x="12875" y="1611"/>
                  </a:lnTo>
                  <a:lnTo>
                    <a:pt x="12855" y="1597"/>
                  </a:lnTo>
                  <a:lnTo>
                    <a:pt x="12835" y="1584"/>
                  </a:lnTo>
                  <a:lnTo>
                    <a:pt x="12814" y="1571"/>
                  </a:lnTo>
                  <a:lnTo>
                    <a:pt x="12792" y="1560"/>
                  </a:lnTo>
                  <a:lnTo>
                    <a:pt x="12769" y="1550"/>
                  </a:lnTo>
                  <a:lnTo>
                    <a:pt x="12746" y="1541"/>
                  </a:lnTo>
                  <a:lnTo>
                    <a:pt x="12723" y="1534"/>
                  </a:lnTo>
                  <a:lnTo>
                    <a:pt x="12700" y="1527"/>
                  </a:lnTo>
                  <a:lnTo>
                    <a:pt x="12675" y="1521"/>
                  </a:lnTo>
                  <a:lnTo>
                    <a:pt x="12651" y="1517"/>
                  </a:lnTo>
                  <a:lnTo>
                    <a:pt x="12626" y="1514"/>
                  </a:lnTo>
                  <a:lnTo>
                    <a:pt x="12599" y="1512"/>
                  </a:lnTo>
                  <a:lnTo>
                    <a:pt x="12574" y="1511"/>
                  </a:lnTo>
                  <a:lnTo>
                    <a:pt x="2011" y="1511"/>
                  </a:lnTo>
                  <a:lnTo>
                    <a:pt x="1986" y="1512"/>
                  </a:lnTo>
                  <a:lnTo>
                    <a:pt x="1960" y="1514"/>
                  </a:lnTo>
                  <a:lnTo>
                    <a:pt x="1934" y="1517"/>
                  </a:lnTo>
                  <a:lnTo>
                    <a:pt x="1910" y="1521"/>
                  </a:lnTo>
                  <a:lnTo>
                    <a:pt x="1886" y="1527"/>
                  </a:lnTo>
                  <a:lnTo>
                    <a:pt x="1862" y="1534"/>
                  </a:lnTo>
                  <a:lnTo>
                    <a:pt x="1839" y="1541"/>
                  </a:lnTo>
                  <a:lnTo>
                    <a:pt x="1816" y="1550"/>
                  </a:lnTo>
                  <a:lnTo>
                    <a:pt x="1794" y="1560"/>
                  </a:lnTo>
                  <a:lnTo>
                    <a:pt x="1771" y="1571"/>
                  </a:lnTo>
                  <a:lnTo>
                    <a:pt x="1750" y="1584"/>
                  </a:lnTo>
                  <a:lnTo>
                    <a:pt x="1730" y="1597"/>
                  </a:lnTo>
                  <a:lnTo>
                    <a:pt x="1710" y="1611"/>
                  </a:lnTo>
                  <a:lnTo>
                    <a:pt x="1691" y="1626"/>
                  </a:lnTo>
                  <a:lnTo>
                    <a:pt x="1673" y="1642"/>
                  </a:lnTo>
                  <a:lnTo>
                    <a:pt x="1656" y="1658"/>
                  </a:lnTo>
                  <a:lnTo>
                    <a:pt x="1639" y="1676"/>
                  </a:lnTo>
                  <a:lnTo>
                    <a:pt x="1624" y="1694"/>
                  </a:lnTo>
                  <a:lnTo>
                    <a:pt x="1608" y="1714"/>
                  </a:lnTo>
                  <a:lnTo>
                    <a:pt x="1594" y="1733"/>
                  </a:lnTo>
                  <a:lnTo>
                    <a:pt x="1581" y="1754"/>
                  </a:lnTo>
                  <a:lnTo>
                    <a:pt x="1569" y="1774"/>
                  </a:lnTo>
                  <a:lnTo>
                    <a:pt x="1558" y="1796"/>
                  </a:lnTo>
                  <a:lnTo>
                    <a:pt x="1548" y="1818"/>
                  </a:lnTo>
                  <a:lnTo>
                    <a:pt x="1539" y="1841"/>
                  </a:lnTo>
                  <a:lnTo>
                    <a:pt x="1531" y="1865"/>
                  </a:lnTo>
                  <a:lnTo>
                    <a:pt x="1524" y="1889"/>
                  </a:lnTo>
                  <a:lnTo>
                    <a:pt x="1519" y="1913"/>
                  </a:lnTo>
                  <a:lnTo>
                    <a:pt x="1514" y="1938"/>
                  </a:lnTo>
                  <a:lnTo>
                    <a:pt x="1511" y="1963"/>
                  </a:lnTo>
                  <a:lnTo>
                    <a:pt x="1509" y="1989"/>
                  </a:lnTo>
                  <a:lnTo>
                    <a:pt x="1508" y="2015"/>
                  </a:lnTo>
                  <a:lnTo>
                    <a:pt x="1508" y="3022"/>
                  </a:lnTo>
                  <a:lnTo>
                    <a:pt x="1508" y="4000"/>
                  </a:lnTo>
                  <a:lnTo>
                    <a:pt x="1480" y="3970"/>
                  </a:lnTo>
                  <a:lnTo>
                    <a:pt x="1452" y="3940"/>
                  </a:lnTo>
                  <a:lnTo>
                    <a:pt x="1424" y="3909"/>
                  </a:lnTo>
                  <a:lnTo>
                    <a:pt x="1397" y="3876"/>
                  </a:lnTo>
                  <a:lnTo>
                    <a:pt x="1372" y="3843"/>
                  </a:lnTo>
                  <a:lnTo>
                    <a:pt x="1347" y="3810"/>
                  </a:lnTo>
                  <a:lnTo>
                    <a:pt x="1323" y="3777"/>
                  </a:lnTo>
                  <a:lnTo>
                    <a:pt x="1299" y="3741"/>
                  </a:lnTo>
                  <a:lnTo>
                    <a:pt x="1277" y="3706"/>
                  </a:lnTo>
                  <a:lnTo>
                    <a:pt x="1254" y="3671"/>
                  </a:lnTo>
                  <a:lnTo>
                    <a:pt x="1233" y="3635"/>
                  </a:lnTo>
                  <a:lnTo>
                    <a:pt x="1213" y="3598"/>
                  </a:lnTo>
                  <a:lnTo>
                    <a:pt x="1194" y="3561"/>
                  </a:lnTo>
                  <a:lnTo>
                    <a:pt x="1175" y="3523"/>
                  </a:lnTo>
                  <a:lnTo>
                    <a:pt x="1158" y="3484"/>
                  </a:lnTo>
                  <a:lnTo>
                    <a:pt x="1141" y="3446"/>
                  </a:lnTo>
                  <a:lnTo>
                    <a:pt x="1125" y="3407"/>
                  </a:lnTo>
                  <a:lnTo>
                    <a:pt x="1110" y="3367"/>
                  </a:lnTo>
                  <a:lnTo>
                    <a:pt x="1096" y="3327"/>
                  </a:lnTo>
                  <a:lnTo>
                    <a:pt x="1083" y="3286"/>
                  </a:lnTo>
                  <a:lnTo>
                    <a:pt x="1071" y="3246"/>
                  </a:lnTo>
                  <a:lnTo>
                    <a:pt x="1060" y="3204"/>
                  </a:lnTo>
                  <a:lnTo>
                    <a:pt x="1050" y="3162"/>
                  </a:lnTo>
                  <a:lnTo>
                    <a:pt x="1041" y="3120"/>
                  </a:lnTo>
                  <a:lnTo>
                    <a:pt x="1033" y="3077"/>
                  </a:lnTo>
                  <a:lnTo>
                    <a:pt x="1026" y="3034"/>
                  </a:lnTo>
                  <a:lnTo>
                    <a:pt x="1020" y="2991"/>
                  </a:lnTo>
                  <a:lnTo>
                    <a:pt x="1015" y="2948"/>
                  </a:lnTo>
                  <a:lnTo>
                    <a:pt x="1011" y="2903"/>
                  </a:lnTo>
                  <a:lnTo>
                    <a:pt x="1008" y="2860"/>
                  </a:lnTo>
                  <a:lnTo>
                    <a:pt x="1007" y="2815"/>
                  </a:lnTo>
                  <a:lnTo>
                    <a:pt x="1006" y="2770"/>
                  </a:lnTo>
                  <a:lnTo>
                    <a:pt x="1008" y="2680"/>
                  </a:lnTo>
                  <a:lnTo>
                    <a:pt x="1015" y="2590"/>
                  </a:lnTo>
                  <a:lnTo>
                    <a:pt x="1026" y="2501"/>
                  </a:lnTo>
                  <a:lnTo>
                    <a:pt x="1041" y="2415"/>
                  </a:lnTo>
                  <a:lnTo>
                    <a:pt x="1061" y="2330"/>
                  </a:lnTo>
                  <a:lnTo>
                    <a:pt x="1085" y="2246"/>
                  </a:lnTo>
                  <a:lnTo>
                    <a:pt x="1113" y="2164"/>
                  </a:lnTo>
                  <a:lnTo>
                    <a:pt x="1145" y="2084"/>
                  </a:lnTo>
                  <a:lnTo>
                    <a:pt x="1180" y="2006"/>
                  </a:lnTo>
                  <a:lnTo>
                    <a:pt x="1218" y="1930"/>
                  </a:lnTo>
                  <a:lnTo>
                    <a:pt x="1260" y="1857"/>
                  </a:lnTo>
                  <a:lnTo>
                    <a:pt x="1307" y="1785"/>
                  </a:lnTo>
                  <a:lnTo>
                    <a:pt x="1356" y="1716"/>
                  </a:lnTo>
                  <a:lnTo>
                    <a:pt x="1408" y="1649"/>
                  </a:lnTo>
                  <a:lnTo>
                    <a:pt x="1464" y="1585"/>
                  </a:lnTo>
                  <a:lnTo>
                    <a:pt x="1521" y="1524"/>
                  </a:lnTo>
                  <a:lnTo>
                    <a:pt x="1582" y="1466"/>
                  </a:lnTo>
                  <a:lnTo>
                    <a:pt x="1647" y="1410"/>
                  </a:lnTo>
                  <a:lnTo>
                    <a:pt x="1713" y="1358"/>
                  </a:lnTo>
                  <a:lnTo>
                    <a:pt x="1782" y="1309"/>
                  </a:lnTo>
                  <a:lnTo>
                    <a:pt x="1853" y="1262"/>
                  </a:lnTo>
                  <a:lnTo>
                    <a:pt x="1927" y="1220"/>
                  </a:lnTo>
                  <a:lnTo>
                    <a:pt x="2003" y="1182"/>
                  </a:lnTo>
                  <a:lnTo>
                    <a:pt x="2081" y="1146"/>
                  </a:lnTo>
                  <a:lnTo>
                    <a:pt x="2161" y="1114"/>
                  </a:lnTo>
                  <a:lnTo>
                    <a:pt x="2243" y="1087"/>
                  </a:lnTo>
                  <a:lnTo>
                    <a:pt x="2327" y="1063"/>
                  </a:lnTo>
                  <a:lnTo>
                    <a:pt x="2411" y="1044"/>
                  </a:lnTo>
                  <a:lnTo>
                    <a:pt x="2498" y="1028"/>
                  </a:lnTo>
                  <a:lnTo>
                    <a:pt x="2586" y="1016"/>
                  </a:lnTo>
                  <a:lnTo>
                    <a:pt x="2676" y="1009"/>
                  </a:lnTo>
                  <a:lnTo>
                    <a:pt x="2766" y="1007"/>
                  </a:lnTo>
                  <a:close/>
                  <a:moveTo>
                    <a:pt x="14587" y="6044"/>
                  </a:moveTo>
                  <a:lnTo>
                    <a:pt x="14586" y="6044"/>
                  </a:lnTo>
                  <a:lnTo>
                    <a:pt x="14586" y="3022"/>
                  </a:lnTo>
                  <a:lnTo>
                    <a:pt x="14586" y="2770"/>
                  </a:lnTo>
                  <a:lnTo>
                    <a:pt x="14586" y="1511"/>
                  </a:lnTo>
                  <a:lnTo>
                    <a:pt x="14584" y="1433"/>
                  </a:lnTo>
                  <a:lnTo>
                    <a:pt x="14578" y="1357"/>
                  </a:lnTo>
                  <a:lnTo>
                    <a:pt x="14569" y="1281"/>
                  </a:lnTo>
                  <a:lnTo>
                    <a:pt x="14556" y="1207"/>
                  </a:lnTo>
                  <a:lnTo>
                    <a:pt x="14539" y="1133"/>
                  </a:lnTo>
                  <a:lnTo>
                    <a:pt x="14519" y="1062"/>
                  </a:lnTo>
                  <a:lnTo>
                    <a:pt x="14495" y="991"/>
                  </a:lnTo>
                  <a:lnTo>
                    <a:pt x="14467" y="923"/>
                  </a:lnTo>
                  <a:lnTo>
                    <a:pt x="14437" y="856"/>
                  </a:lnTo>
                  <a:lnTo>
                    <a:pt x="14404" y="791"/>
                  </a:lnTo>
                  <a:lnTo>
                    <a:pt x="14368" y="727"/>
                  </a:lnTo>
                  <a:lnTo>
                    <a:pt x="14329" y="666"/>
                  </a:lnTo>
                  <a:lnTo>
                    <a:pt x="14286" y="607"/>
                  </a:lnTo>
                  <a:lnTo>
                    <a:pt x="14242" y="550"/>
                  </a:lnTo>
                  <a:lnTo>
                    <a:pt x="14194" y="495"/>
                  </a:lnTo>
                  <a:lnTo>
                    <a:pt x="14144" y="442"/>
                  </a:lnTo>
                  <a:lnTo>
                    <a:pt x="14092" y="393"/>
                  </a:lnTo>
                  <a:lnTo>
                    <a:pt x="14037" y="346"/>
                  </a:lnTo>
                  <a:lnTo>
                    <a:pt x="13980" y="300"/>
                  </a:lnTo>
                  <a:lnTo>
                    <a:pt x="13921" y="258"/>
                  </a:lnTo>
                  <a:lnTo>
                    <a:pt x="13860" y="219"/>
                  </a:lnTo>
                  <a:lnTo>
                    <a:pt x="13796" y="182"/>
                  </a:lnTo>
                  <a:lnTo>
                    <a:pt x="13731" y="149"/>
                  </a:lnTo>
                  <a:lnTo>
                    <a:pt x="13665" y="119"/>
                  </a:lnTo>
                  <a:lnTo>
                    <a:pt x="13596" y="92"/>
                  </a:lnTo>
                  <a:lnTo>
                    <a:pt x="13526" y="67"/>
                  </a:lnTo>
                  <a:lnTo>
                    <a:pt x="13454" y="47"/>
                  </a:lnTo>
                  <a:lnTo>
                    <a:pt x="13381" y="30"/>
                  </a:lnTo>
                  <a:lnTo>
                    <a:pt x="13307" y="17"/>
                  </a:lnTo>
                  <a:lnTo>
                    <a:pt x="13231" y="8"/>
                  </a:lnTo>
                  <a:lnTo>
                    <a:pt x="13155" y="2"/>
                  </a:lnTo>
                  <a:lnTo>
                    <a:pt x="13077" y="0"/>
                  </a:lnTo>
                  <a:lnTo>
                    <a:pt x="11065" y="0"/>
                  </a:lnTo>
                  <a:lnTo>
                    <a:pt x="2766" y="0"/>
                  </a:lnTo>
                  <a:lnTo>
                    <a:pt x="2624" y="4"/>
                  </a:lnTo>
                  <a:lnTo>
                    <a:pt x="2484" y="14"/>
                  </a:lnTo>
                  <a:lnTo>
                    <a:pt x="2346" y="32"/>
                  </a:lnTo>
                  <a:lnTo>
                    <a:pt x="2209" y="56"/>
                  </a:lnTo>
                  <a:lnTo>
                    <a:pt x="2075" y="88"/>
                  </a:lnTo>
                  <a:lnTo>
                    <a:pt x="1944" y="125"/>
                  </a:lnTo>
                  <a:lnTo>
                    <a:pt x="1816" y="168"/>
                  </a:lnTo>
                  <a:lnTo>
                    <a:pt x="1690" y="218"/>
                  </a:lnTo>
                  <a:lnTo>
                    <a:pt x="1568" y="274"/>
                  </a:lnTo>
                  <a:lnTo>
                    <a:pt x="1449" y="335"/>
                  </a:lnTo>
                  <a:lnTo>
                    <a:pt x="1333" y="402"/>
                  </a:lnTo>
                  <a:lnTo>
                    <a:pt x="1220" y="473"/>
                  </a:lnTo>
                  <a:lnTo>
                    <a:pt x="1113" y="551"/>
                  </a:lnTo>
                  <a:lnTo>
                    <a:pt x="1008" y="634"/>
                  </a:lnTo>
                  <a:lnTo>
                    <a:pt x="907" y="720"/>
                  </a:lnTo>
                  <a:lnTo>
                    <a:pt x="811" y="812"/>
                  </a:lnTo>
                  <a:lnTo>
                    <a:pt x="719" y="909"/>
                  </a:lnTo>
                  <a:lnTo>
                    <a:pt x="633" y="1009"/>
                  </a:lnTo>
                  <a:lnTo>
                    <a:pt x="550" y="1114"/>
                  </a:lnTo>
                  <a:lnTo>
                    <a:pt x="473" y="1223"/>
                  </a:lnTo>
                  <a:lnTo>
                    <a:pt x="401" y="1335"/>
                  </a:lnTo>
                  <a:lnTo>
                    <a:pt x="334" y="1451"/>
                  </a:lnTo>
                  <a:lnTo>
                    <a:pt x="274" y="1570"/>
                  </a:lnTo>
                  <a:lnTo>
                    <a:pt x="217" y="1693"/>
                  </a:lnTo>
                  <a:lnTo>
                    <a:pt x="168" y="1819"/>
                  </a:lnTo>
                  <a:lnTo>
                    <a:pt x="125" y="1947"/>
                  </a:lnTo>
                  <a:lnTo>
                    <a:pt x="88" y="2079"/>
                  </a:lnTo>
                  <a:lnTo>
                    <a:pt x="56" y="2213"/>
                  </a:lnTo>
                  <a:lnTo>
                    <a:pt x="32" y="2349"/>
                  </a:lnTo>
                  <a:lnTo>
                    <a:pt x="14" y="2487"/>
                  </a:lnTo>
                  <a:lnTo>
                    <a:pt x="4" y="2628"/>
                  </a:lnTo>
                  <a:lnTo>
                    <a:pt x="0" y="2770"/>
                  </a:lnTo>
                  <a:lnTo>
                    <a:pt x="0" y="12844"/>
                  </a:lnTo>
                  <a:lnTo>
                    <a:pt x="4" y="12986"/>
                  </a:lnTo>
                  <a:lnTo>
                    <a:pt x="14" y="13127"/>
                  </a:lnTo>
                  <a:lnTo>
                    <a:pt x="32" y="13265"/>
                  </a:lnTo>
                  <a:lnTo>
                    <a:pt x="56" y="13401"/>
                  </a:lnTo>
                  <a:lnTo>
                    <a:pt x="88" y="13535"/>
                  </a:lnTo>
                  <a:lnTo>
                    <a:pt x="125" y="13667"/>
                  </a:lnTo>
                  <a:lnTo>
                    <a:pt x="168" y="13795"/>
                  </a:lnTo>
                  <a:lnTo>
                    <a:pt x="217" y="13921"/>
                  </a:lnTo>
                  <a:lnTo>
                    <a:pt x="274" y="14044"/>
                  </a:lnTo>
                  <a:lnTo>
                    <a:pt x="334" y="14163"/>
                  </a:lnTo>
                  <a:lnTo>
                    <a:pt x="401" y="14279"/>
                  </a:lnTo>
                  <a:lnTo>
                    <a:pt x="473" y="14391"/>
                  </a:lnTo>
                  <a:lnTo>
                    <a:pt x="550" y="14500"/>
                  </a:lnTo>
                  <a:lnTo>
                    <a:pt x="633" y="14605"/>
                  </a:lnTo>
                  <a:lnTo>
                    <a:pt x="719" y="14705"/>
                  </a:lnTo>
                  <a:lnTo>
                    <a:pt x="811" y="14802"/>
                  </a:lnTo>
                  <a:lnTo>
                    <a:pt x="907" y="14894"/>
                  </a:lnTo>
                  <a:lnTo>
                    <a:pt x="1008" y="14980"/>
                  </a:lnTo>
                  <a:lnTo>
                    <a:pt x="1113" y="15063"/>
                  </a:lnTo>
                  <a:lnTo>
                    <a:pt x="1220" y="15141"/>
                  </a:lnTo>
                  <a:lnTo>
                    <a:pt x="1333" y="15212"/>
                  </a:lnTo>
                  <a:lnTo>
                    <a:pt x="1449" y="15280"/>
                  </a:lnTo>
                  <a:lnTo>
                    <a:pt x="1568" y="15340"/>
                  </a:lnTo>
                  <a:lnTo>
                    <a:pt x="1690" y="15396"/>
                  </a:lnTo>
                  <a:lnTo>
                    <a:pt x="1816" y="15446"/>
                  </a:lnTo>
                  <a:lnTo>
                    <a:pt x="1944" y="15489"/>
                  </a:lnTo>
                  <a:lnTo>
                    <a:pt x="2075" y="15526"/>
                  </a:lnTo>
                  <a:lnTo>
                    <a:pt x="2209" y="15558"/>
                  </a:lnTo>
                  <a:lnTo>
                    <a:pt x="2346" y="15582"/>
                  </a:lnTo>
                  <a:lnTo>
                    <a:pt x="2484" y="15600"/>
                  </a:lnTo>
                  <a:lnTo>
                    <a:pt x="2624" y="15610"/>
                  </a:lnTo>
                  <a:lnTo>
                    <a:pt x="2766" y="15614"/>
                  </a:lnTo>
                  <a:lnTo>
                    <a:pt x="11820" y="15614"/>
                  </a:lnTo>
                  <a:lnTo>
                    <a:pt x="11962" y="15610"/>
                  </a:lnTo>
                  <a:lnTo>
                    <a:pt x="12102" y="15600"/>
                  </a:lnTo>
                  <a:lnTo>
                    <a:pt x="12240" y="15582"/>
                  </a:lnTo>
                  <a:lnTo>
                    <a:pt x="12377" y="15558"/>
                  </a:lnTo>
                  <a:lnTo>
                    <a:pt x="12510" y="15526"/>
                  </a:lnTo>
                  <a:lnTo>
                    <a:pt x="12642" y="15489"/>
                  </a:lnTo>
                  <a:lnTo>
                    <a:pt x="12770" y="15446"/>
                  </a:lnTo>
                  <a:lnTo>
                    <a:pt x="12895" y="15396"/>
                  </a:lnTo>
                  <a:lnTo>
                    <a:pt x="13018" y="15340"/>
                  </a:lnTo>
                  <a:lnTo>
                    <a:pt x="13138" y="15280"/>
                  </a:lnTo>
                  <a:lnTo>
                    <a:pt x="13253" y="15212"/>
                  </a:lnTo>
                  <a:lnTo>
                    <a:pt x="13366" y="15141"/>
                  </a:lnTo>
                  <a:lnTo>
                    <a:pt x="13474" y="15063"/>
                  </a:lnTo>
                  <a:lnTo>
                    <a:pt x="13578" y="14980"/>
                  </a:lnTo>
                  <a:lnTo>
                    <a:pt x="13679" y="14894"/>
                  </a:lnTo>
                  <a:lnTo>
                    <a:pt x="13775" y="14802"/>
                  </a:lnTo>
                  <a:lnTo>
                    <a:pt x="13867" y="14705"/>
                  </a:lnTo>
                  <a:lnTo>
                    <a:pt x="13953" y="14605"/>
                  </a:lnTo>
                  <a:lnTo>
                    <a:pt x="14036" y="14500"/>
                  </a:lnTo>
                  <a:lnTo>
                    <a:pt x="14113" y="14391"/>
                  </a:lnTo>
                  <a:lnTo>
                    <a:pt x="14185" y="14279"/>
                  </a:lnTo>
                  <a:lnTo>
                    <a:pt x="14252" y="14163"/>
                  </a:lnTo>
                  <a:lnTo>
                    <a:pt x="14313" y="14044"/>
                  </a:lnTo>
                  <a:lnTo>
                    <a:pt x="14369" y="13921"/>
                  </a:lnTo>
                  <a:lnTo>
                    <a:pt x="14418" y="13795"/>
                  </a:lnTo>
                  <a:lnTo>
                    <a:pt x="14461" y="13667"/>
                  </a:lnTo>
                  <a:lnTo>
                    <a:pt x="14499" y="13535"/>
                  </a:lnTo>
                  <a:lnTo>
                    <a:pt x="14530" y="13401"/>
                  </a:lnTo>
                  <a:lnTo>
                    <a:pt x="14554" y="13265"/>
                  </a:lnTo>
                  <a:lnTo>
                    <a:pt x="14572" y="13127"/>
                  </a:lnTo>
                  <a:lnTo>
                    <a:pt x="14583" y="12986"/>
                  </a:lnTo>
                  <a:lnTo>
                    <a:pt x="14586" y="12844"/>
                  </a:lnTo>
                  <a:lnTo>
                    <a:pt x="14586" y="12088"/>
                  </a:lnTo>
                  <a:lnTo>
                    <a:pt x="14587" y="12088"/>
                  </a:lnTo>
                  <a:lnTo>
                    <a:pt x="14769" y="11942"/>
                  </a:lnTo>
                  <a:lnTo>
                    <a:pt x="14940" y="11788"/>
                  </a:lnTo>
                  <a:lnTo>
                    <a:pt x="15099" y="11626"/>
                  </a:lnTo>
                  <a:lnTo>
                    <a:pt x="15247" y="11457"/>
                  </a:lnTo>
                  <a:lnTo>
                    <a:pt x="15382" y="11280"/>
                  </a:lnTo>
                  <a:lnTo>
                    <a:pt x="15506" y="11099"/>
                  </a:lnTo>
                  <a:lnTo>
                    <a:pt x="15618" y="10912"/>
                  </a:lnTo>
                  <a:lnTo>
                    <a:pt x="15718" y="10718"/>
                  </a:lnTo>
                  <a:lnTo>
                    <a:pt x="15806" y="10522"/>
                  </a:lnTo>
                  <a:lnTo>
                    <a:pt x="15883" y="10321"/>
                  </a:lnTo>
                  <a:lnTo>
                    <a:pt x="15948" y="10117"/>
                  </a:lnTo>
                  <a:lnTo>
                    <a:pt x="16000" y="9910"/>
                  </a:lnTo>
                  <a:lnTo>
                    <a:pt x="16042" y="9701"/>
                  </a:lnTo>
                  <a:lnTo>
                    <a:pt x="16072" y="9490"/>
                  </a:lnTo>
                  <a:lnTo>
                    <a:pt x="16089" y="9279"/>
                  </a:lnTo>
                  <a:lnTo>
                    <a:pt x="16095" y="9066"/>
                  </a:lnTo>
                  <a:lnTo>
                    <a:pt x="16089" y="8854"/>
                  </a:lnTo>
                  <a:lnTo>
                    <a:pt x="16072" y="8642"/>
                  </a:lnTo>
                  <a:lnTo>
                    <a:pt x="16042" y="8432"/>
                  </a:lnTo>
                  <a:lnTo>
                    <a:pt x="16000" y="8222"/>
                  </a:lnTo>
                  <a:lnTo>
                    <a:pt x="15948" y="8016"/>
                  </a:lnTo>
                  <a:lnTo>
                    <a:pt x="15883" y="7811"/>
                  </a:lnTo>
                  <a:lnTo>
                    <a:pt x="15806" y="7611"/>
                  </a:lnTo>
                  <a:lnTo>
                    <a:pt x="15718" y="7413"/>
                  </a:lnTo>
                  <a:lnTo>
                    <a:pt x="15618" y="7221"/>
                  </a:lnTo>
                  <a:lnTo>
                    <a:pt x="15506" y="7033"/>
                  </a:lnTo>
                  <a:lnTo>
                    <a:pt x="15382" y="6852"/>
                  </a:lnTo>
                  <a:lnTo>
                    <a:pt x="15247" y="6676"/>
                  </a:lnTo>
                  <a:lnTo>
                    <a:pt x="15099" y="6507"/>
                  </a:lnTo>
                  <a:lnTo>
                    <a:pt x="14940" y="6344"/>
                  </a:lnTo>
                  <a:lnTo>
                    <a:pt x="14769" y="6190"/>
                  </a:lnTo>
                  <a:lnTo>
                    <a:pt x="14587" y="60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object 6"/>
          <p:cNvSpPr/>
          <p:nvPr/>
        </p:nvSpPr>
        <p:spPr>
          <a:xfrm>
            <a:off x="628680" y="4464577"/>
            <a:ext cx="1135551" cy="758922"/>
          </a:xfrm>
          <a:custGeom>
            <a:avLst/>
            <a:gdLst/>
            <a:ahLst/>
            <a:cxnLst/>
            <a:rect l="l" t="t" r="r" b="b"/>
            <a:pathLst>
              <a:path w="466725" h="1257300">
                <a:moveTo>
                  <a:pt x="466128" y="1256703"/>
                </a:moveTo>
                <a:lnTo>
                  <a:pt x="0" y="1256703"/>
                </a:lnTo>
                <a:lnTo>
                  <a:pt x="0" y="0"/>
                </a:lnTo>
                <a:lnTo>
                  <a:pt x="466128" y="0"/>
                </a:lnTo>
                <a:lnTo>
                  <a:pt x="466128" y="12567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CuadroTexto 25"/>
          <p:cNvSpPr txBox="1"/>
          <p:nvPr/>
        </p:nvSpPr>
        <p:spPr>
          <a:xfrm rot="10800000" flipV="1">
            <a:off x="1875636" y="1906567"/>
            <a:ext cx="2058433" cy="45219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s-ES_tradnl" sz="1200" dirty="0">
                <a:latin typeface="Futura Lt BT" panose="020B0402020204020303"/>
                <a:cs typeface="Helvetica"/>
              </a:rPr>
              <a:t>Movilidad de docentes y estudiante</a:t>
            </a:r>
          </a:p>
        </p:txBody>
      </p:sp>
      <p:sp>
        <p:nvSpPr>
          <p:cNvPr id="27" name="CuadroTexto 26"/>
          <p:cNvSpPr txBox="1"/>
          <p:nvPr/>
        </p:nvSpPr>
        <p:spPr>
          <a:xfrm rot="10800000" flipV="1">
            <a:off x="1869984" y="3552290"/>
            <a:ext cx="1767019" cy="45219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s-ES_tradnl" sz="1200" dirty="0">
                <a:latin typeface="Futura Lt BT" panose="020B0402020204020303"/>
                <a:cs typeface="Helvetica"/>
              </a:rPr>
              <a:t>Proyectos conjuntos de investigación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77796" y="4646363"/>
            <a:ext cx="1866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Futura Lt BT" panose="020B0402020204020303"/>
              </a:rPr>
              <a:t>Titulaciones conjuntas </a:t>
            </a:r>
          </a:p>
        </p:txBody>
      </p:sp>
      <p:pic>
        <p:nvPicPr>
          <p:cNvPr id="28" name="Imagen 27" descr="MODELO EDUCATIVO2-10.png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6" y="4491065"/>
            <a:ext cx="824896" cy="6671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8462" y="928184"/>
            <a:ext cx="795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Futura Lt BT" panose="020B0402020204020303"/>
              </a:rPr>
              <a:t>La internacionalización de la educación superior es una respuesta de las instituciones al fenómeno de la globalización. En el presente ya es una actividad central en las universidades y lo será aún más en el futuro, con miras a convertirse en más competitivas y universales. </a:t>
            </a:r>
          </a:p>
        </p:txBody>
      </p:sp>
      <p:sp>
        <p:nvSpPr>
          <p:cNvPr id="29" name="CuadroTexto 28"/>
          <p:cNvSpPr txBox="1"/>
          <p:nvPr/>
        </p:nvSpPr>
        <p:spPr>
          <a:xfrm rot="10800000" flipV="1">
            <a:off x="1886760" y="2686595"/>
            <a:ext cx="2431394" cy="63685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s-ES_tradnl" sz="1200" dirty="0">
                <a:latin typeface="Futura Lt BT" panose="020B0402020204020303"/>
                <a:cs typeface="Helvetica"/>
              </a:rPr>
              <a:t>Opciones de aseguramiento de la calidad con perspectiva internacional</a:t>
            </a:r>
          </a:p>
        </p:txBody>
      </p:sp>
      <p:sp>
        <p:nvSpPr>
          <p:cNvPr id="30" name="object 6"/>
          <p:cNvSpPr/>
          <p:nvPr/>
        </p:nvSpPr>
        <p:spPr>
          <a:xfrm>
            <a:off x="4825848" y="1770120"/>
            <a:ext cx="1135551" cy="758922"/>
          </a:xfrm>
          <a:custGeom>
            <a:avLst/>
            <a:gdLst/>
            <a:ahLst/>
            <a:cxnLst/>
            <a:rect l="l" t="t" r="r" b="b"/>
            <a:pathLst>
              <a:path w="466725" h="1257300">
                <a:moveTo>
                  <a:pt x="466128" y="1256703"/>
                </a:moveTo>
                <a:lnTo>
                  <a:pt x="0" y="1256703"/>
                </a:lnTo>
                <a:lnTo>
                  <a:pt x="0" y="0"/>
                </a:lnTo>
                <a:lnTo>
                  <a:pt x="466128" y="0"/>
                </a:lnTo>
                <a:lnTo>
                  <a:pt x="466128" y="1256703"/>
                </a:lnTo>
                <a:close/>
              </a:path>
            </a:pathLst>
          </a:custGeom>
          <a:solidFill>
            <a:srgbClr val="3977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Rectángulo 30"/>
          <p:cNvSpPr/>
          <p:nvPr/>
        </p:nvSpPr>
        <p:spPr>
          <a:xfrm>
            <a:off x="6039951" y="1833472"/>
            <a:ext cx="246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Futura Lt BT" panose="020B0402020204020303"/>
              </a:rPr>
              <a:t>Universidades bilingües y programas </a:t>
            </a:r>
          </a:p>
          <a:p>
            <a:r>
              <a:rPr lang="es-MX" sz="1200" dirty="0">
                <a:latin typeface="Futura Lt BT" panose="020B0402020204020303"/>
              </a:rPr>
              <a:t>impartidos en inglés</a:t>
            </a:r>
          </a:p>
        </p:txBody>
      </p:sp>
      <p:pic>
        <p:nvPicPr>
          <p:cNvPr id="32" name="Imagen 31" descr="learning.png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83" y="1838517"/>
            <a:ext cx="742490" cy="618742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4825848" y="2725615"/>
            <a:ext cx="3722230" cy="2331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>
                <a:solidFill>
                  <a:schemeClr val="tx1"/>
                </a:solidFill>
                <a:latin typeface="Futura Lt BT" panose="020B0402020204020303"/>
              </a:rPr>
              <a:t>El sistema de educación superior de México transitará por la internacionalización gradual de muchas de sus instituciones más complejas, sobre todo de las actividades de formación e investigación. </a:t>
            </a:r>
          </a:p>
          <a:p>
            <a:pPr algn="just"/>
            <a:endParaRPr lang="es-MX" sz="1200" dirty="0">
              <a:solidFill>
                <a:schemeClr val="tx1"/>
              </a:solidFill>
              <a:latin typeface="Futura Lt BT" panose="020B0402020204020303"/>
            </a:endParaRP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Futura Lt BT" panose="020B0402020204020303"/>
              </a:rPr>
              <a:t>La cooperación de la educación superior mexicana con otras regiones del mundo y la generación de alianzas con socios estratégicos hará cada vez más intensa la agenda de la internacionalización. </a:t>
            </a:r>
          </a:p>
        </p:txBody>
      </p:sp>
    </p:spTree>
    <p:extLst>
      <p:ext uri="{BB962C8B-B14F-4D97-AF65-F5344CB8AC3E}">
        <p14:creationId xmlns:p14="http://schemas.microsoft.com/office/powerpoint/2010/main" val="51164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5F896E7-C471-4086-8349-1814B0CB1F77}"/>
              </a:ext>
            </a:extLst>
          </p:cNvPr>
          <p:cNvSpPr/>
          <p:nvPr/>
        </p:nvSpPr>
        <p:spPr>
          <a:xfrm>
            <a:off x="647479" y="2305940"/>
            <a:ext cx="7735329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IV. Estado de la acreditación</a:t>
            </a:r>
          </a:p>
        </p:txBody>
      </p:sp>
      <p:sp>
        <p:nvSpPr>
          <p:cNvPr id="7" name="Rectángulo 6"/>
          <p:cNvSpPr/>
          <p:nvPr/>
        </p:nvSpPr>
        <p:spPr>
          <a:xfrm flipV="1">
            <a:off x="1959188" y="2872581"/>
            <a:ext cx="5012818" cy="45719"/>
          </a:xfrm>
          <a:prstGeom prst="rect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91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849B4E-ED5F-4337-8ECC-E809A2ADF0DC}"/>
              </a:ext>
            </a:extLst>
          </p:cNvPr>
          <p:cNvSpPr txBox="1">
            <a:spLocks/>
          </p:cNvSpPr>
          <p:nvPr/>
        </p:nvSpPr>
        <p:spPr>
          <a:xfrm>
            <a:off x="234428" y="237899"/>
            <a:ext cx="4788027" cy="600000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MX" dirty="0"/>
              <a:t>¿Qué es una educación con Calidad?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0539" y="943474"/>
            <a:ext cx="8069384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Futura Lt BT"/>
                <a:cs typeface="Arial" panose="020B0604020202020204" pitchFamily="34" charset="0"/>
              </a:rPr>
              <a:t>Una educación de calidad </a:t>
            </a:r>
            <a:r>
              <a:rPr lang="es-MX" sz="1200" dirty="0">
                <a:latin typeface="Futura Lt BT"/>
                <a:cs typeface="Arial" panose="020B0604020202020204" pitchFamily="34" charset="0"/>
              </a:rPr>
              <a:t>es aquella que proporciona experiencias de enseñanza y aprendizaje en la que el alumnado puede desarrollar al máximo sus capacidades y se prepara para ser una persona ciudadana de pleno derecho y que cumple con sus deberes democráticos. (UNESCO, 1996)</a:t>
            </a:r>
          </a:p>
          <a:p>
            <a:pPr algn="just"/>
            <a:endParaRPr lang="es-MX" sz="1200" dirty="0">
              <a:solidFill>
                <a:srgbClr val="5F9D22"/>
              </a:solidFill>
              <a:latin typeface="Futura Lt BT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solidFill>
                  <a:srgbClr val="5F9D22"/>
                </a:solidFill>
                <a:latin typeface="Futura Lt BT"/>
                <a:cs typeface="Arial" panose="020B0604020202020204" pitchFamily="34" charset="0"/>
              </a:rPr>
              <a:t>Una escuela de calidad es la que</a:t>
            </a:r>
          </a:p>
          <a:p>
            <a:pPr algn="just"/>
            <a:endParaRPr lang="es-MX" sz="1200" dirty="0">
              <a:latin typeface="Futura Lt BT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r>
              <a:rPr lang="es-MX" sz="1300" dirty="0">
                <a:latin typeface="Futura Lt BT"/>
                <a:cs typeface="Arial" panose="020B0604020202020204" pitchFamily="34" charset="0"/>
              </a:rPr>
              <a:t> Favorece el desarrollo de las competencias cognitivas, afectivas, sociales, estéticas y éticas de todos sus alumnos.</a:t>
            </a: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endParaRPr lang="es-MX" sz="1300" dirty="0">
              <a:latin typeface="Futura Lt BT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r>
              <a:rPr lang="es-MX" sz="1300" dirty="0">
                <a:latin typeface="Futura Lt BT"/>
                <a:cs typeface="Arial" panose="020B0604020202020204" pitchFamily="34" charset="0"/>
              </a:rPr>
              <a:t> Vela por su bienestar emocional, busca estrategias para responder a su diversidad personal y cultural, procura elaborar un proyecto colectivo en el que la comunidad educativa participe y se sienta comprometida. </a:t>
            </a: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endParaRPr lang="es-MX" sz="1300" dirty="0">
              <a:latin typeface="Futura Lt BT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r>
              <a:rPr lang="es-MX" sz="1300" dirty="0">
                <a:latin typeface="Futura Lt BT"/>
                <a:cs typeface="Arial" panose="020B0604020202020204" pitchFamily="34" charset="0"/>
              </a:rPr>
              <a:t>Establece relaciones con otras escuelas e instituciones para el logro de estos objetivos. </a:t>
            </a: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endParaRPr lang="es-MX" sz="1300" dirty="0">
              <a:latin typeface="Futura Lt BT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r>
              <a:rPr lang="es-MX" sz="1300" dirty="0">
                <a:latin typeface="Futura Lt BT"/>
                <a:cs typeface="Arial" panose="020B0604020202020204" pitchFamily="34" charset="0"/>
              </a:rPr>
              <a:t>Apoya el funcionamiento de este tipo de escuelas, las evalúa de acuerdo con estos principios, otorga una máxima prioridad a la formación y al desarrollo profesional de los docentes, refuerza especialmente a aquellas escuelas que se enfrentan a mayores desafíos por la composición de su alumnado y </a:t>
            </a: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endParaRPr lang="es-MX" sz="1300" dirty="0">
              <a:latin typeface="Futura Lt BT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5F9D22"/>
              </a:buClr>
              <a:buSzPct val="140000"/>
              <a:buFont typeface="Wingdings" charset="2"/>
              <a:buChar char="ü"/>
            </a:pPr>
            <a:r>
              <a:rPr lang="es-MX" sz="1300" dirty="0">
                <a:latin typeface="Futura Lt BT"/>
                <a:cs typeface="Arial" panose="020B0604020202020204" pitchFamily="34" charset="0"/>
              </a:rPr>
              <a:t>Considera que la equidad educativa es parte inseparable de su calidad. (</a:t>
            </a:r>
            <a:r>
              <a:rPr lang="es-MX" sz="1300" dirty="0" err="1">
                <a:latin typeface="Futura Lt BT"/>
                <a:cs typeface="Arial" panose="020B0604020202020204" pitchFamily="34" charset="0"/>
              </a:rPr>
              <a:t>Marchesi</a:t>
            </a:r>
            <a:r>
              <a:rPr lang="es-MX" sz="1300" dirty="0">
                <a:latin typeface="Futura Lt BT"/>
                <a:cs typeface="Arial" panose="020B0604020202020204" pitchFamily="34" charset="0"/>
              </a:rPr>
              <a:t> y Martín, 2014, p. 66)</a:t>
            </a:r>
            <a:r>
              <a:rPr lang="es-MX" sz="1200" dirty="0">
                <a:latin typeface="Futura Lt BT"/>
                <a:cs typeface="Arial" panose="020B0604020202020204" pitchFamily="34" charset="0"/>
              </a:rPr>
              <a:t>.</a:t>
            </a:r>
            <a:endParaRPr lang="es-ES" sz="1200" dirty="0">
              <a:latin typeface="Futura Lt B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72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849B4E-ED5F-4337-8ECC-E809A2ADF0DC}"/>
              </a:ext>
            </a:extLst>
          </p:cNvPr>
          <p:cNvSpPr txBox="1">
            <a:spLocks/>
          </p:cNvSpPr>
          <p:nvPr/>
        </p:nvSpPr>
        <p:spPr>
          <a:xfrm>
            <a:off x="325002" y="159745"/>
            <a:ext cx="3892379" cy="600000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MX" dirty="0"/>
              <a:t>¿Para que sirve la acreditación?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3656754" y="925331"/>
            <a:ext cx="49739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007" lvl="1" indent="-171450" algn="just">
              <a:spcBef>
                <a:spcPts val="1000"/>
              </a:spcBef>
              <a:buClr>
                <a:srgbClr val="5F9D22"/>
              </a:buClr>
              <a:buSzPct val="130000"/>
              <a:buFont typeface="Wingdings" panose="05000000000000000000" pitchFamily="2" charset="2"/>
              <a:buChar char="Ø"/>
            </a:pPr>
            <a:r>
              <a:rPr lang="es-MX" dirty="0">
                <a:latin typeface="Futura Lt BT"/>
                <a:cs typeface="Arial" pitchFamily="34" charset="0"/>
              </a:rPr>
              <a:t> Asegurar o fomentar el reconocimiento de créditos de estudio y títulos académicos internacionales </a:t>
            </a:r>
          </a:p>
          <a:p>
            <a:pPr marL="290007" lvl="1" indent="-171450" algn="just">
              <a:spcBef>
                <a:spcPts val="1000"/>
              </a:spcBef>
              <a:buClr>
                <a:srgbClr val="5F9D22"/>
              </a:buClr>
              <a:buSzPct val="130000"/>
              <a:buFont typeface="Wingdings" panose="05000000000000000000" pitchFamily="2" charset="2"/>
              <a:buChar char="Ø"/>
            </a:pPr>
            <a:r>
              <a:rPr lang="es-MX" dirty="0">
                <a:latin typeface="Futura Lt BT"/>
                <a:cs typeface="Arial" pitchFamily="34" charset="0"/>
              </a:rPr>
              <a:t>Facilitar la transferencia de estudiantes entre instituciones</a:t>
            </a:r>
          </a:p>
          <a:p>
            <a:pPr marL="290007" lvl="1" indent="-171450" algn="just">
              <a:spcBef>
                <a:spcPts val="1000"/>
              </a:spcBef>
              <a:buClr>
                <a:srgbClr val="5F9D22"/>
              </a:buClr>
              <a:buSzPct val="130000"/>
              <a:buFont typeface="Wingdings" panose="05000000000000000000" pitchFamily="2" charset="2"/>
              <a:buChar char="Ø"/>
            </a:pPr>
            <a:r>
              <a:rPr lang="es-MX" dirty="0">
                <a:latin typeface="Futura Lt BT"/>
                <a:cs typeface="Arial" pitchFamily="34" charset="0"/>
              </a:rPr>
              <a:t>Ofrecer la experiencia del evaluador y el programa evaluado para mejoras constantes </a:t>
            </a:r>
          </a:p>
          <a:p>
            <a:pPr marL="281539" lvl="1" indent="-171450" algn="just">
              <a:spcBef>
                <a:spcPts val="1000"/>
              </a:spcBef>
              <a:buClr>
                <a:srgbClr val="5F9D22"/>
              </a:buClr>
              <a:buSzPct val="130000"/>
              <a:buFont typeface="Wingdings" panose="05000000000000000000" pitchFamily="2" charset="2"/>
              <a:buChar char="Ø"/>
            </a:pPr>
            <a:r>
              <a:rPr lang="es-MX" dirty="0">
                <a:latin typeface="Futura Lt BT"/>
                <a:cs typeface="Arial" pitchFamily="34" charset="0"/>
              </a:rPr>
              <a:t>Informar a los estudiantes, actuales y futuros, sobre el valor de ciertos programas e instituciones</a:t>
            </a:r>
          </a:p>
          <a:p>
            <a:pPr marL="281539" lvl="1" indent="-171450" algn="just">
              <a:spcBef>
                <a:spcPts val="1000"/>
              </a:spcBef>
              <a:buClr>
                <a:srgbClr val="5F9D22"/>
              </a:buClr>
              <a:buSzPct val="130000"/>
              <a:buFont typeface="Wingdings" panose="05000000000000000000" pitchFamily="2" charset="2"/>
              <a:buChar char="Ø"/>
            </a:pPr>
            <a:r>
              <a:rPr lang="es-MX" dirty="0">
                <a:latin typeface="Futura Lt BT"/>
                <a:cs typeface="Arial" pitchFamily="34" charset="0"/>
              </a:rPr>
              <a:t>Proveer a los empleadores de la oportunidad de controlar el valor y el estatus de los títulos </a:t>
            </a:r>
          </a:p>
          <a:p>
            <a:pPr marL="281539" lvl="1" indent="-171450" algn="just">
              <a:spcBef>
                <a:spcPts val="1000"/>
              </a:spcBef>
              <a:buClr>
                <a:srgbClr val="5F9D22"/>
              </a:buClr>
              <a:buSzPct val="130000"/>
              <a:buFont typeface="Wingdings" panose="05000000000000000000" pitchFamily="2" charset="2"/>
              <a:buChar char="Ø"/>
            </a:pPr>
            <a:r>
              <a:rPr lang="es-MX" dirty="0">
                <a:latin typeface="Futura Lt BT"/>
                <a:cs typeface="Arial" pitchFamily="34" charset="0"/>
              </a:rPr>
              <a:t>Proporcionar a las instituciones públicas una plataforma para distribuir y utilizar los fondos públicos</a:t>
            </a:r>
          </a:p>
          <a:p>
            <a:pPr marL="281539" lvl="1" indent="-171450" algn="just">
              <a:spcBef>
                <a:spcPts val="1000"/>
              </a:spcBef>
              <a:buClr>
                <a:srgbClr val="5F9D22"/>
              </a:buClr>
              <a:buSzPct val="130000"/>
              <a:buFont typeface="Wingdings" panose="05000000000000000000" pitchFamily="2" charset="2"/>
              <a:buChar char="Ø"/>
            </a:pPr>
            <a:r>
              <a:rPr lang="es-MX" dirty="0">
                <a:latin typeface="Futura Lt BT"/>
                <a:cs typeface="Arial" pitchFamily="34" charset="0"/>
              </a:rPr>
              <a:t>Generar confianza entre las IES (nacionales e internacionales) para la movilidad de estudiantes, académicos e investigadores en base a competencias homologadas de los egresados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t="8869" r="12526" b="4714"/>
          <a:stretch/>
        </p:blipFill>
        <p:spPr>
          <a:xfrm>
            <a:off x="771979" y="1043094"/>
            <a:ext cx="2372593" cy="2563089"/>
          </a:xfrm>
          <a:prstGeom prst="rect">
            <a:avLst/>
          </a:prstGeom>
          <a:ln w="76200" cmpd="sng">
            <a:solidFill>
              <a:schemeClr val="bg1">
                <a:lumMod val="75000"/>
              </a:schemeClr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278378" y="3867673"/>
            <a:ext cx="335979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Futura Lt BT"/>
                <a:cs typeface="Arial" panose="020B0604020202020204" pitchFamily="34" charset="0"/>
              </a:rPr>
              <a:t>Ricardo Pablo Pedro, originario de Oaxaca.  Doctor en </a:t>
            </a:r>
            <a:r>
              <a:rPr lang="es-ES" sz="1100" dirty="0" err="1">
                <a:latin typeface="Futura Lt BT"/>
                <a:cs typeface="Arial" panose="020B0604020202020204" pitchFamily="34" charset="0"/>
              </a:rPr>
              <a:t>Físicoquímica</a:t>
            </a:r>
            <a:r>
              <a:rPr lang="es-ES" sz="1100" dirty="0">
                <a:latin typeface="Futura Lt BT"/>
                <a:cs typeface="Arial" panose="020B0604020202020204" pitchFamily="34" charset="0"/>
              </a:rPr>
              <a:t> en el Instituto Tecnológico de Massachusetts</a:t>
            </a:r>
          </a:p>
          <a:p>
            <a:endParaRPr lang="es-ES" sz="1100" dirty="0">
              <a:latin typeface="Futura Lt BT"/>
              <a:cs typeface="Arial" panose="020B0604020202020204" pitchFamily="34" charset="0"/>
            </a:endParaRPr>
          </a:p>
          <a:p>
            <a:r>
              <a:rPr lang="es-ES" sz="900" dirty="0">
                <a:latin typeface="Futura Lt BT"/>
                <a:cs typeface="Arial" panose="020B0604020202020204" pitchFamily="34" charset="0"/>
              </a:rPr>
              <a:t>Fuente: </a:t>
            </a:r>
            <a:r>
              <a:rPr lang="es-ES" sz="900" dirty="0">
                <a:latin typeface="Futura Lt BT"/>
                <a:cs typeface="Arial" panose="020B0604020202020204" pitchFamily="34" charset="0"/>
                <a:hlinkClick r:id="rId3"/>
              </a:rPr>
              <a:t>https://www.actitudfem.com/entorno/noticias/actualidad/mexicano-de-origen-indigena-se-gradua-de-doctorado-en-el-mit</a:t>
            </a:r>
            <a:endParaRPr lang="es-ES" sz="900" dirty="0">
              <a:latin typeface="Futura Lt B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3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1">
            <a:extLst>
              <a:ext uri="{FF2B5EF4-FFF2-40B4-BE49-F238E27FC236}">
                <a16:creationId xmlns:a16="http://schemas.microsoft.com/office/drawing/2014/main" id="{6961CE58-44D6-4CF0-B9E3-DF079F146A65}"/>
              </a:ext>
            </a:extLst>
          </p:cNvPr>
          <p:cNvSpPr/>
          <p:nvPr/>
        </p:nvSpPr>
        <p:spPr>
          <a:xfrm>
            <a:off x="331176" y="925398"/>
            <a:ext cx="3067670" cy="3343992"/>
          </a:xfrm>
          <a:prstGeom prst="rect">
            <a:avLst/>
          </a:prstGeom>
          <a:grp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  <a:buClr>
                <a:srgbClr val="CAD82A"/>
              </a:buClr>
            </a:pPr>
            <a:r>
              <a:rPr lang="es-MX" altLang="es-MX" sz="1200" dirty="0">
                <a:latin typeface="Futura Lt BT" panose="020B0402020204020303" pitchFamily="34" charset="0"/>
                <a:cs typeface="Arial"/>
              </a:rPr>
              <a:t>En los últimos años ha crecido la matrícula total a la par del número de programas educativos reconocidos por su buena calidad. 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  <a:buClr>
                <a:srgbClr val="CAD82A"/>
              </a:buClr>
            </a:pPr>
            <a:r>
              <a:rPr lang="es-MX" altLang="es-MX" sz="1200" dirty="0">
                <a:latin typeface="Futura Lt BT" panose="020B0402020204020303" pitchFamily="34" charset="0"/>
                <a:cs typeface="Arial"/>
              </a:rPr>
              <a:t>Sin embargo, el indicador actual es predominantemente cuantitativo, en consecuencia es también insuficiente:  no expresa la complejidad de la evaluación o de la acreditación.  Asimismo ha sido cuestionado por diversas instancias académicas.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  <a:buClr>
                <a:srgbClr val="CAD82A"/>
              </a:buClr>
            </a:pPr>
            <a:r>
              <a:rPr lang="es-MX" altLang="es-MX" sz="1200" b="1" dirty="0">
                <a:latin typeface="Futura Lt BT" panose="020B0402020204020303" pitchFamily="34" charset="0"/>
                <a:cs typeface="Arial"/>
              </a:rPr>
              <a:t>La calidad debe ser vista como proceso de mejora continua. Circuitos diferenciados de exigencias de aprendizaje los llevan a la excelencia.</a:t>
            </a:r>
            <a:endParaRPr lang="es-MX" sz="1200" dirty="0">
              <a:latin typeface="Futura Lt BT" panose="020B0402020204020303" pitchFamily="34" charset="0"/>
              <a:cs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A691C8F-A74F-4057-9ACC-96F313C06700}"/>
              </a:ext>
            </a:extLst>
          </p:cNvPr>
          <p:cNvGrpSpPr/>
          <p:nvPr/>
        </p:nvGrpSpPr>
        <p:grpSpPr>
          <a:xfrm>
            <a:off x="3679204" y="1191443"/>
            <a:ext cx="5184928" cy="4019485"/>
            <a:chOff x="555648" y="3866670"/>
            <a:chExt cx="10424160" cy="2796973"/>
          </a:xfrm>
        </p:grpSpPr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2A7A0566-5DC8-4B98-AFA2-671A005E33E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1978991"/>
                </p:ext>
              </p:extLst>
            </p:nvPr>
          </p:nvGraphicFramePr>
          <p:xfrm>
            <a:off x="555648" y="3866670"/>
            <a:ext cx="10424160" cy="2796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24D59AA-73E5-497F-91CB-2FC60ADFC94D}"/>
                </a:ext>
              </a:extLst>
            </p:cNvPr>
            <p:cNvSpPr txBox="1"/>
            <p:nvPr/>
          </p:nvSpPr>
          <p:spPr>
            <a:xfrm>
              <a:off x="6589660" y="4790889"/>
              <a:ext cx="4126913" cy="32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Futura Lt BT" panose="020B0402020204020303"/>
                  <a:cs typeface="Footlight MT Light"/>
                </a:rPr>
                <a:t>La brecha cuantitativa va creciendo </a:t>
              </a:r>
              <a:endParaRPr lang="en-US" sz="1200" dirty="0">
                <a:latin typeface="Futura Lt BT" panose="020B0402020204020303"/>
                <a:cs typeface="Footlight MT Ligh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7D2B16-342A-4F5A-A602-02A4254751E7}"/>
              </a:ext>
            </a:extLst>
          </p:cNvPr>
          <p:cNvSpPr txBox="1"/>
          <p:nvPr/>
        </p:nvSpPr>
        <p:spPr>
          <a:xfrm>
            <a:off x="342899" y="356185"/>
            <a:ext cx="6711043" cy="346249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MX" dirty="0"/>
              <a:t>Estado actual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442FE9-70AF-4C32-B870-6B7A82059B99}"/>
              </a:ext>
            </a:extLst>
          </p:cNvPr>
          <p:cNvSpPr/>
          <p:nvPr/>
        </p:nvSpPr>
        <p:spPr>
          <a:xfrm>
            <a:off x="3636099" y="1001960"/>
            <a:ext cx="5097101" cy="325730"/>
          </a:xfrm>
          <a:prstGeom prst="rect">
            <a:avLst/>
          </a:prstGeom>
          <a:solidFill>
            <a:srgbClr val="5F9D2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Clr>
                <a:srgbClr val="CAD82A"/>
              </a:buClr>
            </a:pPr>
            <a:r>
              <a:rPr lang="es-MX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Proyección de Matrícula total vs Matrícula de calidad</a:t>
            </a:r>
          </a:p>
        </p:txBody>
      </p:sp>
    </p:spTree>
    <p:extLst>
      <p:ext uri="{BB962C8B-B14F-4D97-AF65-F5344CB8AC3E}">
        <p14:creationId xmlns:p14="http://schemas.microsoft.com/office/powerpoint/2010/main" val="3767554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19731" y="291914"/>
            <a:ext cx="6550626" cy="746053"/>
          </a:xfrm>
        </p:spPr>
        <p:txBody>
          <a:bodyPr>
            <a:noAutofit/>
          </a:bodyPr>
          <a:lstStyle/>
          <a:p>
            <a:pPr marL="285750" indent="-285750" defTabSz="1828088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ea typeface="+mn-ea"/>
                <a:cs typeface="Arial" panose="020B0604020202020204" pitchFamily="34" charset="0"/>
              </a:rPr>
              <a:t>Universo de trabajo vs programas acreditados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Futura Std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0768" y="4572000"/>
            <a:ext cx="7970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Cobertura del 31 % en programas acreditados y un 33% en matrícula.</a:t>
            </a:r>
          </a:p>
        </p:txBody>
      </p:sp>
      <p:graphicFrame>
        <p:nvGraphicFramePr>
          <p:cNvPr id="9" name="4 Gráfico"/>
          <p:cNvGraphicFramePr/>
          <p:nvPr>
            <p:extLst>
              <p:ext uri="{D42A27DB-BD31-4B8C-83A1-F6EECF244321}">
                <p14:modId xmlns:p14="http://schemas.microsoft.com/office/powerpoint/2010/main" val="398363197"/>
              </p:ext>
            </p:extLst>
          </p:nvPr>
        </p:nvGraphicFramePr>
        <p:xfrm>
          <a:off x="4439797" y="1283557"/>
          <a:ext cx="4370569" cy="279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8"/>
          <p:cNvSpPr txBox="1"/>
          <p:nvPr/>
        </p:nvSpPr>
        <p:spPr>
          <a:xfrm>
            <a:off x="2500267" y="5478104"/>
            <a:ext cx="6792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DGESU/</a:t>
            </a:r>
            <a:r>
              <a:rPr kumimoji="0" lang="es-MX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sbase</a:t>
            </a:r>
            <a:r>
              <a:rPr kumimoji="0" lang="es-MX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2017-2018 y COPAES/abril 2019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6 Gráfico">
            <a:extLst>
              <a:ext uri="{FF2B5EF4-FFF2-40B4-BE49-F238E27FC236}">
                <a16:creationId xmlns:a16="http://schemas.microsoft.com/office/drawing/2014/main" id="{2CC214EA-AB2A-EE42-8DAD-3C71AE493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531270"/>
              </p:ext>
            </p:extLst>
          </p:nvPr>
        </p:nvGraphicFramePr>
        <p:xfrm>
          <a:off x="180546" y="1238537"/>
          <a:ext cx="4639442" cy="279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629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ángulo: esquinas redondeadas 101">
            <a:extLst>
              <a:ext uri="{FF2B5EF4-FFF2-40B4-BE49-F238E27FC236}">
                <a16:creationId xmlns:a16="http://schemas.microsoft.com/office/drawing/2014/main" id="{3E2516C5-A6A8-454E-9E31-794E5CD22DC2}"/>
              </a:ext>
            </a:extLst>
          </p:cNvPr>
          <p:cNvSpPr/>
          <p:nvPr/>
        </p:nvSpPr>
        <p:spPr>
          <a:xfrm>
            <a:off x="3843838" y="2910030"/>
            <a:ext cx="3887365" cy="2427326"/>
          </a:xfrm>
          <a:prstGeom prst="roundRect">
            <a:avLst/>
          </a:prstGeom>
          <a:solidFill>
            <a:schemeClr val="bg1"/>
          </a:solidFill>
          <a:ln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7847E04F-AF44-4085-BA41-2CD5C3F0ABD1}"/>
              </a:ext>
            </a:extLst>
          </p:cNvPr>
          <p:cNvSpPr txBox="1">
            <a:spLocks/>
          </p:cNvSpPr>
          <p:nvPr/>
        </p:nvSpPr>
        <p:spPr>
          <a:xfrm>
            <a:off x="4156805" y="1270884"/>
            <a:ext cx="2687533" cy="3137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MX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/>
                <a:cs typeface="Futura"/>
              </a:rPr>
              <a:t>COPAES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9F3CD560-A76C-4E24-BA20-783C8BE346B9}"/>
              </a:ext>
            </a:extLst>
          </p:cNvPr>
          <p:cNvSpPr txBox="1">
            <a:spLocks/>
          </p:cNvSpPr>
          <p:nvPr/>
        </p:nvSpPr>
        <p:spPr>
          <a:xfrm>
            <a:off x="3618101" y="2649829"/>
            <a:ext cx="3990987" cy="46543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MX"/>
            </a:defPPr>
            <a:lvl1pPr algn="ctr" defTabSz="914400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Futura"/>
                <a:cs typeface="Futura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s-MX" dirty="0"/>
              <a:t>Organismos acreditadores</a:t>
            </a:r>
            <a:endParaRPr lang="es-MX" sz="9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30DDFD-0BFB-4DB0-B858-70DF6DE3AD2B}"/>
              </a:ext>
            </a:extLst>
          </p:cNvPr>
          <p:cNvSpPr/>
          <p:nvPr/>
        </p:nvSpPr>
        <p:spPr>
          <a:xfrm>
            <a:off x="469556" y="1878227"/>
            <a:ext cx="2665953" cy="22236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s-MX" dirty="0">
                <a:latin typeface="Futura Lt BT" panose="020B0402020204020303" pitchFamily="34" charset="0"/>
                <a:cs typeface="Arial"/>
              </a:rPr>
              <a:t>La incorporación de los sectores más desprotegidos población debe ser el eje estructural para los instrumentos de evaluación con fines de acreditación</a:t>
            </a:r>
          </a:p>
          <a:p>
            <a:pPr algn="just"/>
            <a:endParaRPr lang="es-MX" dirty="0">
              <a:latin typeface="Futura Lt BT" panose="020B0402020204020303" pitchFamily="34" charset="0"/>
              <a:cs typeface="Arial"/>
            </a:endParaRPr>
          </a:p>
          <a:p>
            <a:pPr algn="just"/>
            <a:r>
              <a:rPr lang="es-MX" dirty="0">
                <a:latin typeface="Futura Lt BT" panose="020B0402020204020303" pitchFamily="34" charset="0"/>
                <a:cs typeface="Arial"/>
              </a:rPr>
              <a:t>Que más mexicanos accedan a opciones de desarrollo profesional y personal.</a:t>
            </a:r>
            <a:endParaRPr lang="en-US" dirty="0"/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8687B0DF-8DD1-487B-8031-D69698C290D5}"/>
              </a:ext>
            </a:extLst>
          </p:cNvPr>
          <p:cNvSpPr txBox="1">
            <a:spLocks/>
          </p:cNvSpPr>
          <p:nvPr/>
        </p:nvSpPr>
        <p:spPr>
          <a:xfrm>
            <a:off x="3540346" y="921296"/>
            <a:ext cx="4163654" cy="3257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lnSpc>
                <a:spcPct val="110000"/>
              </a:lnSpc>
              <a:buClr>
                <a:srgbClr val="CAD82A"/>
              </a:buClr>
              <a:defRPr b="1">
                <a:solidFill>
                  <a:schemeClr val="bg1"/>
                </a:solidFill>
                <a:latin typeface="Futura Lt BT" panose="020B0402020204020303" pitchFamily="34" charset="0"/>
                <a:cs typeface="Arial"/>
              </a:defRPr>
            </a:lvl1pPr>
          </a:lstStyle>
          <a:p>
            <a:r>
              <a:rPr lang="es-MX" dirty="0"/>
              <a:t>Internacionalización </a:t>
            </a:r>
            <a:r>
              <a:rPr lang="es-MX" dirty="0">
                <a:sym typeface="Wingdings" panose="05000000000000000000" pitchFamily="2" charset="2"/>
              </a:rPr>
              <a:t></a:t>
            </a:r>
            <a:endParaRPr lang="es-MX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3DA4191-52BC-422D-BB8B-255D1E38A61F}"/>
              </a:ext>
            </a:extLst>
          </p:cNvPr>
          <p:cNvSpPr txBox="1">
            <a:spLocks/>
          </p:cNvSpPr>
          <p:nvPr/>
        </p:nvSpPr>
        <p:spPr>
          <a:xfrm>
            <a:off x="173900" y="930994"/>
            <a:ext cx="3026500" cy="310726"/>
          </a:xfrm>
          <a:prstGeom prst="rect">
            <a:avLst/>
          </a:prstGeom>
          <a:solidFill>
            <a:srgbClr val="5F9D22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lnSpc>
                <a:spcPct val="110000"/>
              </a:lnSpc>
              <a:buClr>
                <a:srgbClr val="CAD82A"/>
              </a:buClr>
              <a:defRPr b="1">
                <a:solidFill>
                  <a:schemeClr val="bg1"/>
                </a:solidFill>
                <a:latin typeface="Futura Lt BT" panose="020B0402020204020303" pitchFamily="34" charset="0"/>
                <a:cs typeface="Arial"/>
              </a:defRPr>
            </a:lvl1pPr>
          </a:lstStyle>
          <a:p>
            <a:r>
              <a:rPr lang="es-MX" dirty="0"/>
              <a:t>Inclusión social </a:t>
            </a:r>
            <a:r>
              <a:rPr lang="es-MX" dirty="0">
                <a:sym typeface="Wingdings" panose="05000000000000000000" pitchFamily="2" charset="2"/>
              </a:rPr>
              <a:t></a:t>
            </a:r>
            <a:endParaRPr lang="es-MX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1FC75E9-2C78-4C85-992A-F3EA6F3F4C36}"/>
              </a:ext>
            </a:extLst>
          </p:cNvPr>
          <p:cNvGrpSpPr/>
          <p:nvPr/>
        </p:nvGrpSpPr>
        <p:grpSpPr>
          <a:xfrm>
            <a:off x="3540346" y="1500125"/>
            <a:ext cx="4163654" cy="1068826"/>
            <a:chOff x="6290660" y="1844899"/>
            <a:chExt cx="4768997" cy="1286539"/>
          </a:xfrm>
          <a:effectLst/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9D42F32-BC59-4BC7-A989-A0228C3D032C}"/>
                </a:ext>
              </a:extLst>
            </p:cNvPr>
            <p:cNvSpPr/>
            <p:nvPr/>
          </p:nvSpPr>
          <p:spPr>
            <a:xfrm>
              <a:off x="6290660" y="1844899"/>
              <a:ext cx="4768997" cy="12865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9" name="Picture 4" descr="Resultado de imagen para (ANEAES)">
              <a:extLst>
                <a:ext uri="{FF2B5EF4-FFF2-40B4-BE49-F238E27FC236}">
                  <a16:creationId xmlns:a16="http://schemas.microsoft.com/office/drawing/2014/main" id="{26497A34-223B-4A6B-A3AB-F87703E2FD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60"/>
            <a:stretch/>
          </p:blipFill>
          <p:spPr bwMode="auto">
            <a:xfrm>
              <a:off x="8622566" y="1920822"/>
              <a:ext cx="551993" cy="67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Consejo Centroamericano de AcreditaciÃ³n de la EducaciÃ³n Superior (CCA)">
              <a:extLst>
                <a:ext uri="{FF2B5EF4-FFF2-40B4-BE49-F238E27FC236}">
                  <a16:creationId xmlns:a16="http://schemas.microsoft.com/office/drawing/2014/main" id="{F0B1700A-A2FA-4B91-806D-722CB7C7A5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499" b="9896"/>
            <a:stretch/>
          </p:blipFill>
          <p:spPr bwMode="auto">
            <a:xfrm>
              <a:off x="9304160" y="1958542"/>
              <a:ext cx="1628275" cy="51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 descr="Resultado de imagen para aneca logo vertical">
              <a:extLst>
                <a:ext uri="{FF2B5EF4-FFF2-40B4-BE49-F238E27FC236}">
                  <a16:creationId xmlns:a16="http://schemas.microsoft.com/office/drawing/2014/main" id="{4901F68A-BB71-4879-9E1B-27A5490D6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141" y="1918032"/>
              <a:ext cx="656328" cy="61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8" descr="hceres.fr">
              <a:extLst>
                <a:ext uri="{FF2B5EF4-FFF2-40B4-BE49-F238E27FC236}">
                  <a16:creationId xmlns:a16="http://schemas.microsoft.com/office/drawing/2014/main" id="{2EE5C3F9-35D9-4190-9691-3D86EC463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197" y="1894318"/>
              <a:ext cx="608996" cy="67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1 Imagen" descr="LOGO-RIACES.jpg">
              <a:extLst>
                <a:ext uri="{FF2B5EF4-FFF2-40B4-BE49-F238E27FC236}">
                  <a16:creationId xmlns:a16="http://schemas.microsoft.com/office/drawing/2014/main" id="{AB156631-7E7A-4183-8436-21ADA9CB04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6492" y="1980618"/>
              <a:ext cx="422887" cy="4887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651B725A-993A-40D9-B1F3-C103773BBC76}"/>
                </a:ext>
              </a:extLst>
            </p:cNvPr>
            <p:cNvGrpSpPr/>
            <p:nvPr/>
          </p:nvGrpSpPr>
          <p:grpSpPr>
            <a:xfrm>
              <a:off x="6481165" y="2478158"/>
              <a:ext cx="4538066" cy="626783"/>
              <a:chOff x="6481165" y="2478158"/>
              <a:chExt cx="4538066" cy="626783"/>
            </a:xfrm>
          </p:grpSpPr>
          <p:pic>
            <p:nvPicPr>
              <p:cNvPr id="46" name="Picture 2" descr="https://proxy.duckduckgo.com/iu/?u=https%3A%2F%2Ftse4.mm.bing.net%2Fth%3Fid%3DOIP.vmXya6hKQ3h-MNt2MLymSwAAAA%26pid%3D15.1&amp;f=1">
                <a:extLst>
                  <a:ext uri="{FF2B5EF4-FFF2-40B4-BE49-F238E27FC236}">
                    <a16:creationId xmlns:a16="http://schemas.microsoft.com/office/drawing/2014/main" id="{307AFC5F-4904-490D-80D0-03057CF0C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6582" y="2632100"/>
                <a:ext cx="361293" cy="398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13FC0A23-AC81-415A-BCF7-BC1A5D5EF7DF}"/>
                  </a:ext>
                </a:extLst>
              </p:cNvPr>
              <p:cNvSpPr/>
              <p:nvPr/>
            </p:nvSpPr>
            <p:spPr>
              <a:xfrm>
                <a:off x="8272089" y="2661567"/>
                <a:ext cx="9241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b="0" cap="none" spc="0" dirty="0" err="1">
                    <a:ln w="0"/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SIACES</a:t>
                </a:r>
                <a:endParaRPr lang="es-ES" b="0" cap="none" spc="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48" name="Picture 2" descr="Resultado de imagen para CHEA">
                <a:extLst>
                  <a:ext uri="{FF2B5EF4-FFF2-40B4-BE49-F238E27FC236}">
                    <a16:creationId xmlns:a16="http://schemas.microsoft.com/office/drawing/2014/main" id="{809C2676-9B95-4A82-B8C5-7A1EB6074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165" y="2602194"/>
                <a:ext cx="1232300" cy="44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0206F452-B913-4E5D-A770-BF2A7B27F041}"/>
                  </a:ext>
                </a:extLst>
              </p:cNvPr>
              <p:cNvGrpSpPr/>
              <p:nvPr/>
            </p:nvGrpSpPr>
            <p:grpSpPr>
              <a:xfrm>
                <a:off x="9102837" y="2478158"/>
                <a:ext cx="1916394" cy="626783"/>
                <a:chOff x="9504312" y="2497183"/>
                <a:chExt cx="1894412" cy="605435"/>
              </a:xfrm>
            </p:grpSpPr>
            <p:pic>
              <p:nvPicPr>
                <p:cNvPr id="50" name="Imagen 49">
                  <a:extLst>
                    <a:ext uri="{FF2B5EF4-FFF2-40B4-BE49-F238E27FC236}">
                      <a16:creationId xmlns:a16="http://schemas.microsoft.com/office/drawing/2014/main" id="{1214F40B-8028-4710-9DFE-60ADF86555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1167" y="2515382"/>
                  <a:ext cx="296392" cy="29729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1" name="Imagen 50">
                  <a:extLst>
                    <a:ext uri="{FF2B5EF4-FFF2-40B4-BE49-F238E27FC236}">
                      <a16:creationId xmlns:a16="http://schemas.microsoft.com/office/drawing/2014/main" id="{85F30CB6-EF41-4533-B9B0-9AE9AEC65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2"/>
                    </a:ext>
                  </a:extLst>
                </a:blip>
                <a:srcRect r="5428" b="11034"/>
                <a:stretch/>
              </p:blipFill>
              <p:spPr>
                <a:xfrm>
                  <a:off x="10335932" y="2497183"/>
                  <a:ext cx="397926" cy="31360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2" name="CuadroTexto 51">
                  <a:extLst>
                    <a:ext uri="{FF2B5EF4-FFF2-40B4-BE49-F238E27FC236}">
                      <a16:creationId xmlns:a16="http://schemas.microsoft.com/office/drawing/2014/main" id="{91D0D13A-6AF6-4723-80EC-E74AFB3CEBE1}"/>
                    </a:ext>
                  </a:extLst>
                </p:cNvPr>
                <p:cNvSpPr txBox="1"/>
                <p:nvPr/>
              </p:nvSpPr>
              <p:spPr>
                <a:xfrm>
                  <a:off x="9504312" y="2805324"/>
                  <a:ext cx="1894412" cy="2972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7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RECONOCIMIENTO MUTUO DE TÍTULOS</a:t>
                  </a:r>
                </a:p>
                <a:p>
                  <a:pPr algn="ctr"/>
                  <a:r>
                    <a:rPr lang="es-MX" sz="7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(DOF 20/02/2013)</a:t>
                  </a:r>
                </a:p>
              </p:txBody>
            </p:sp>
          </p:grp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1B3E2EC-C622-44EB-AF38-89360D4BA65A}"/>
              </a:ext>
            </a:extLst>
          </p:cNvPr>
          <p:cNvGrpSpPr/>
          <p:nvPr/>
        </p:nvGrpSpPr>
        <p:grpSpPr>
          <a:xfrm>
            <a:off x="3657689" y="3067008"/>
            <a:ext cx="4046311" cy="2333658"/>
            <a:chOff x="6366266" y="3749065"/>
            <a:chExt cx="5235813" cy="3833625"/>
          </a:xfrm>
        </p:grpSpPr>
        <p:pic>
          <p:nvPicPr>
            <p:cNvPr id="71" name="Picture 18" descr="Resultado de imagen para Universidad Rafael LandÃ­var de Guatemala">
              <a:extLst>
                <a:ext uri="{FF2B5EF4-FFF2-40B4-BE49-F238E27FC236}">
                  <a16:creationId xmlns:a16="http://schemas.microsoft.com/office/drawing/2014/main" id="{A69AD402-64B2-42FA-A17D-C49AF8BA9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152" y="7081497"/>
              <a:ext cx="1126627" cy="39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0" descr="Resultado de imagen para canberra accord logo">
              <a:extLst>
                <a:ext uri="{FF2B5EF4-FFF2-40B4-BE49-F238E27FC236}">
                  <a16:creationId xmlns:a16="http://schemas.microsoft.com/office/drawing/2014/main" id="{9A34413A-A313-417F-9186-15358705EF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10580" r="7327" b="13718"/>
            <a:stretch/>
          </p:blipFill>
          <p:spPr bwMode="auto">
            <a:xfrm>
              <a:off x="6396438" y="3810759"/>
              <a:ext cx="967583" cy="50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2" descr="Resultado de imagen para Sistema Nacional de AcreditaciÃ³n de la EducaciÃ³n Superior (SINAES) de Costa Rica">
              <a:extLst>
                <a:ext uri="{FF2B5EF4-FFF2-40B4-BE49-F238E27FC236}">
                  <a16:creationId xmlns:a16="http://schemas.microsoft.com/office/drawing/2014/main" id="{33BE4554-DF9F-4057-BEC3-5A1289B852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1" r="597" b="11591"/>
            <a:stretch/>
          </p:blipFill>
          <p:spPr bwMode="auto">
            <a:xfrm>
              <a:off x="10838315" y="3749065"/>
              <a:ext cx="707580" cy="49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4" descr="Resultado de imagen para Consejo Nacional de AcreditaciÃ³n (CNA) de Colombia logo">
              <a:extLst>
                <a:ext uri="{FF2B5EF4-FFF2-40B4-BE49-F238E27FC236}">
                  <a16:creationId xmlns:a16="http://schemas.microsoft.com/office/drawing/2014/main" id="{CA048857-D1E0-441F-9C6F-AEFC9A5558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1" t="17478" r="7978" b="20920"/>
            <a:stretch/>
          </p:blipFill>
          <p:spPr bwMode="auto">
            <a:xfrm>
              <a:off x="6470638" y="5245522"/>
              <a:ext cx="856946" cy="34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6" descr="Resultado de imagen para abet logo">
              <a:extLst>
                <a:ext uri="{FF2B5EF4-FFF2-40B4-BE49-F238E27FC236}">
                  <a16:creationId xmlns:a16="http://schemas.microsoft.com/office/drawing/2014/main" id="{36CA6649-9BD5-48F8-88C7-CB06043A2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287" y="6437449"/>
              <a:ext cx="417524" cy="41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8" descr="Resultado de imagen para Colegio Federado de Ingenieros y Arquitectos (CFIA) de Costa Ric">
              <a:extLst>
                <a:ext uri="{FF2B5EF4-FFF2-40B4-BE49-F238E27FC236}">
                  <a16:creationId xmlns:a16="http://schemas.microsoft.com/office/drawing/2014/main" id="{5E79B7E0-8915-4C56-9330-919A49A94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516" y="6496189"/>
              <a:ext cx="1298467" cy="41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4" descr="Qualitas">
              <a:extLst>
                <a:ext uri="{FF2B5EF4-FFF2-40B4-BE49-F238E27FC236}">
                  <a16:creationId xmlns:a16="http://schemas.microsoft.com/office/drawing/2014/main" id="{DFF3948C-04A4-4A36-86B4-097672A8F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817" y="5209512"/>
              <a:ext cx="703497" cy="32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4" descr="Resultado de imagen para aneca logo vertical">
              <a:extLst>
                <a:ext uri="{FF2B5EF4-FFF2-40B4-BE49-F238E27FC236}">
                  <a16:creationId xmlns:a16="http://schemas.microsoft.com/office/drawing/2014/main" id="{AB043112-ECAB-4B31-A458-73626A945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971" y="5004287"/>
              <a:ext cx="624939" cy="530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Resultado de imagen para INQAAHE">
              <a:extLst>
                <a:ext uri="{FF2B5EF4-FFF2-40B4-BE49-F238E27FC236}">
                  <a16:creationId xmlns:a16="http://schemas.microsoft.com/office/drawing/2014/main" id="{C4C24216-1166-4F48-A124-D9D62A57D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5713" y="3854249"/>
              <a:ext cx="1210313" cy="43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0" descr="Engineers Canada logo">
              <a:extLst>
                <a:ext uri="{FF2B5EF4-FFF2-40B4-BE49-F238E27FC236}">
                  <a16:creationId xmlns:a16="http://schemas.microsoft.com/office/drawing/2014/main" id="{472D8410-CCE8-43FD-A199-08B7A10EC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266" y="6464083"/>
              <a:ext cx="1091927" cy="37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2" descr="Volver al Inicio">
              <a:extLst>
                <a:ext uri="{FF2B5EF4-FFF2-40B4-BE49-F238E27FC236}">
                  <a16:creationId xmlns:a16="http://schemas.microsoft.com/office/drawing/2014/main" id="{BABEDC3D-0947-48BA-84E6-38D186A58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108" y="4395148"/>
              <a:ext cx="687455" cy="57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6" descr="Resultado de imagen para washington acCORD LOGO">
              <a:extLst>
                <a:ext uri="{FF2B5EF4-FFF2-40B4-BE49-F238E27FC236}">
                  <a16:creationId xmlns:a16="http://schemas.microsoft.com/office/drawing/2014/main" id="{4E32813B-749C-4E65-9FDB-519F5E1C8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988" y="3944407"/>
              <a:ext cx="771120" cy="40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1 Imagen" descr="LOGO-RIACES.jpg">
              <a:extLst>
                <a:ext uri="{FF2B5EF4-FFF2-40B4-BE49-F238E27FC236}">
                  <a16:creationId xmlns:a16="http://schemas.microsoft.com/office/drawing/2014/main" id="{CEA66EF2-1CFA-4966-966B-7097288AB2A9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06069" y="4529713"/>
              <a:ext cx="370711" cy="5055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94161340-F340-4357-B76D-683BFB823CEB}"/>
                </a:ext>
              </a:extLst>
            </p:cNvPr>
            <p:cNvPicPr/>
            <p:nvPr/>
          </p:nvPicPr>
          <p:blipFill rotWithShape="1">
            <a:blip r:embed="rId25"/>
            <a:srcRect l="64494" t="21734" r="24305" b="68002"/>
            <a:stretch/>
          </p:blipFill>
          <p:spPr bwMode="auto">
            <a:xfrm>
              <a:off x="8026992" y="5782400"/>
              <a:ext cx="832648" cy="5055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955D2DAD-56D8-4F4A-8217-1EEECA8EF614}"/>
                </a:ext>
              </a:extLst>
            </p:cNvPr>
            <p:cNvPicPr/>
            <p:nvPr/>
          </p:nvPicPr>
          <p:blipFill rotWithShape="1">
            <a:blip r:embed="rId26" cstate="print"/>
            <a:srcRect l="52444" t="21735" r="32960" b="65888"/>
            <a:stretch/>
          </p:blipFill>
          <p:spPr bwMode="auto">
            <a:xfrm>
              <a:off x="8945792" y="5762018"/>
              <a:ext cx="703497" cy="44149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86" name="Picture 2" descr="Resultado de imagen para FIP FederaciÃ³n Internacional de Farmacia">
              <a:extLst>
                <a:ext uri="{FF2B5EF4-FFF2-40B4-BE49-F238E27FC236}">
                  <a16:creationId xmlns:a16="http://schemas.microsoft.com/office/drawing/2014/main" id="{E28F12F0-6830-420A-83B0-70A29EB36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5" r="4840" b="3985"/>
            <a:stretch/>
          </p:blipFill>
          <p:spPr bwMode="auto">
            <a:xfrm>
              <a:off x="10745742" y="6322639"/>
              <a:ext cx="833175" cy="62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Resultado de imagen para Liaison Committee on Medical Education (LCME)">
              <a:extLst>
                <a:ext uri="{FF2B5EF4-FFF2-40B4-BE49-F238E27FC236}">
                  <a16:creationId xmlns:a16="http://schemas.microsoft.com/office/drawing/2014/main" id="{C695D9F4-4E4B-442C-A325-89826023B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158" y="5796120"/>
              <a:ext cx="690119" cy="49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BD7AB8F9-DEA0-4063-BDF2-AADF8AFD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94988" y="6471913"/>
              <a:ext cx="1280002" cy="3686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10" descr="AcreditAcciÃ³n">
              <a:extLst>
                <a:ext uri="{FF2B5EF4-FFF2-40B4-BE49-F238E27FC236}">
                  <a16:creationId xmlns:a16="http://schemas.microsoft.com/office/drawing/2014/main" id="{D0D9A2F4-7B3D-4B35-BFAA-66F39B1F2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154" y="4517645"/>
              <a:ext cx="1223379" cy="40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4" descr="Resultado de imagen para SINEACE LOGO">
              <a:extLst>
                <a:ext uri="{FF2B5EF4-FFF2-40B4-BE49-F238E27FC236}">
                  <a16:creationId xmlns:a16="http://schemas.microsoft.com/office/drawing/2014/main" id="{E1E37438-1CDC-4C9C-AB6E-C66764693C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1" t="16550" r="4546" b="20020"/>
            <a:stretch/>
          </p:blipFill>
          <p:spPr bwMode="auto">
            <a:xfrm>
              <a:off x="8684563" y="4563054"/>
              <a:ext cx="1054930" cy="43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6" descr="Resultado de imagen para Agencia Acreditadora de Chile">
              <a:extLst>
                <a:ext uri="{FF2B5EF4-FFF2-40B4-BE49-F238E27FC236}">
                  <a16:creationId xmlns:a16="http://schemas.microsoft.com/office/drawing/2014/main" id="{76507432-926C-48D3-AF6C-083478163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" t="5484"/>
            <a:stretch/>
          </p:blipFill>
          <p:spPr bwMode="auto">
            <a:xfrm>
              <a:off x="8942216" y="5139674"/>
              <a:ext cx="891456" cy="500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Resultado de imagen para (ANEAES)">
              <a:extLst>
                <a:ext uri="{FF2B5EF4-FFF2-40B4-BE49-F238E27FC236}">
                  <a16:creationId xmlns:a16="http://schemas.microsoft.com/office/drawing/2014/main" id="{30B55400-259B-4340-A44B-13A64D0A81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60"/>
            <a:stretch/>
          </p:blipFill>
          <p:spPr bwMode="auto">
            <a:xfrm>
              <a:off x="9912209" y="4392491"/>
              <a:ext cx="522568" cy="57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0" descr="Resultado de imagen para Seoul Accord">
              <a:extLst>
                <a:ext uri="{FF2B5EF4-FFF2-40B4-BE49-F238E27FC236}">
                  <a16:creationId xmlns:a16="http://schemas.microsoft.com/office/drawing/2014/main" id="{23864004-494C-428E-A08B-1BF0FB6ED6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3"/>
            <a:stretch/>
          </p:blipFill>
          <p:spPr bwMode="auto">
            <a:xfrm>
              <a:off x="7573775" y="3870320"/>
              <a:ext cx="753637" cy="55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2" descr="Resultado de imagen para tienen convenio con la Universidad de San Buenaventura Cali en Colombia.">
              <a:extLst>
                <a:ext uri="{FF2B5EF4-FFF2-40B4-BE49-F238E27FC236}">
                  <a16:creationId xmlns:a16="http://schemas.microsoft.com/office/drawing/2014/main" id="{3D643021-0AFF-443D-A803-EF991AC41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35" y="7054152"/>
              <a:ext cx="485621" cy="52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4" descr="Resultado de imagen para Instituto Internacional de AcreditaciÃ³n del Derecho, A.C. (IIDEA)">
              <a:extLst>
                <a:ext uri="{FF2B5EF4-FFF2-40B4-BE49-F238E27FC236}">
                  <a16:creationId xmlns:a16="http://schemas.microsoft.com/office/drawing/2014/main" id="{DA5CC1E4-2F0C-4C75-9D31-8F264AB69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763" y="5745733"/>
              <a:ext cx="596467" cy="5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6" descr="Resultado de imagen para International Customs Law Academy (ICLA)">
              <a:extLst>
                <a:ext uri="{FF2B5EF4-FFF2-40B4-BE49-F238E27FC236}">
                  <a16:creationId xmlns:a16="http://schemas.microsoft.com/office/drawing/2014/main" id="{9927756A-1F6F-4308-921E-31F898E29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5298" y="5867154"/>
              <a:ext cx="969734" cy="41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0" descr="Resultado de imagen para oma organizacion mundial aduanas LOGO">
              <a:extLst>
                <a:ext uri="{FF2B5EF4-FFF2-40B4-BE49-F238E27FC236}">
                  <a16:creationId xmlns:a16="http://schemas.microsoft.com/office/drawing/2014/main" id="{A0FE51F3-1899-46F2-A47F-26B4EE7C8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8404" r="12127" b="16062"/>
            <a:stretch/>
          </p:blipFill>
          <p:spPr bwMode="auto">
            <a:xfrm>
              <a:off x="9852672" y="5066372"/>
              <a:ext cx="722626" cy="507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32" descr="Resultado de imagen para ALIANZA-UXMAL-ALLIANCE">
              <a:extLst>
                <a:ext uri="{FF2B5EF4-FFF2-40B4-BE49-F238E27FC236}">
                  <a16:creationId xmlns:a16="http://schemas.microsoft.com/office/drawing/2014/main" id="{78214350-BEB1-4E3F-9834-D904145E4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" t="5039" r="3876" b="3367"/>
            <a:stretch/>
          </p:blipFill>
          <p:spPr bwMode="auto">
            <a:xfrm>
              <a:off x="10731592" y="5075350"/>
              <a:ext cx="870487" cy="58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4" descr="Resultado de imagen para Universidad TÃ©cnica Particular de Loja">
              <a:extLst>
                <a:ext uri="{FF2B5EF4-FFF2-40B4-BE49-F238E27FC236}">
                  <a16:creationId xmlns:a16="http://schemas.microsoft.com/office/drawing/2014/main" id="{E800972E-BCDF-4653-B14E-03395D39B4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0" t="11903" r="9970" b="12189"/>
            <a:stretch/>
          </p:blipFill>
          <p:spPr bwMode="auto">
            <a:xfrm>
              <a:off x="7574541" y="7066898"/>
              <a:ext cx="1087334" cy="389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36" descr="Resultado de imagen para FederaciÃ³n Iberoamericana de Asociaciones de PsicologÃ­a (FIAP)">
              <a:extLst>
                <a:ext uri="{FF2B5EF4-FFF2-40B4-BE49-F238E27FC236}">
                  <a16:creationId xmlns:a16="http://schemas.microsoft.com/office/drawing/2014/main" id="{0CC2613D-E25E-45C0-9FA6-640CDFA7D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1080" y="5771704"/>
              <a:ext cx="589741" cy="57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38" descr="Resultado de imagen para instituto superior de estudios psicolÃ³gicos (ISEP)  logo">
              <a:extLst>
                <a:ext uri="{FF2B5EF4-FFF2-40B4-BE49-F238E27FC236}">
                  <a16:creationId xmlns:a16="http://schemas.microsoft.com/office/drawing/2014/main" id="{91FA229D-4F38-4240-8034-5072D26FD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8094" y="7097759"/>
              <a:ext cx="1361846" cy="31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Resultado de imagen para universidad valparaiso">
            <a:extLst>
              <a:ext uri="{FF2B5EF4-FFF2-40B4-BE49-F238E27FC236}">
                <a16:creationId xmlns:a16="http://schemas.microsoft.com/office/drawing/2014/main" id="{27CA42CD-09D5-4A8F-BA70-E2D4E35B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30" y="4875672"/>
            <a:ext cx="530484" cy="2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rir llave 1">
            <a:extLst>
              <a:ext uri="{FF2B5EF4-FFF2-40B4-BE49-F238E27FC236}">
                <a16:creationId xmlns:a16="http://schemas.microsoft.com/office/drawing/2014/main" id="{8B7D38E6-C44E-420A-BB29-1F5CAE30EC97}"/>
              </a:ext>
            </a:extLst>
          </p:cNvPr>
          <p:cNvSpPr/>
          <p:nvPr/>
        </p:nvSpPr>
        <p:spPr>
          <a:xfrm rot="10800000">
            <a:off x="7711338" y="1541180"/>
            <a:ext cx="250659" cy="1107157"/>
          </a:xfrm>
          <a:prstGeom prst="leftBrace">
            <a:avLst>
              <a:gd name="adj1" fmla="val 8333"/>
              <a:gd name="adj2" fmla="val 51223"/>
            </a:avLst>
          </a:prstGeom>
          <a:ln w="38100" cmpd="sng">
            <a:solidFill>
              <a:srgbClr val="5F9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Abrir llave 60">
            <a:extLst>
              <a:ext uri="{FF2B5EF4-FFF2-40B4-BE49-F238E27FC236}">
                <a16:creationId xmlns:a16="http://schemas.microsoft.com/office/drawing/2014/main" id="{E58B220C-2875-4A95-BA59-C41BFC4C8BE8}"/>
              </a:ext>
            </a:extLst>
          </p:cNvPr>
          <p:cNvSpPr/>
          <p:nvPr/>
        </p:nvSpPr>
        <p:spPr>
          <a:xfrm rot="10800000">
            <a:off x="7714444" y="3066662"/>
            <a:ext cx="297519" cy="2296474"/>
          </a:xfrm>
          <a:prstGeom prst="leftBrace">
            <a:avLst>
              <a:gd name="adj1" fmla="val 8333"/>
              <a:gd name="adj2" fmla="val 51223"/>
            </a:avLst>
          </a:prstGeom>
          <a:ln w="38100" cmpd="sng">
            <a:solidFill>
              <a:srgbClr val="5F9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FFDE3C-6A41-4E3B-9D6C-037F32746670}"/>
              </a:ext>
            </a:extLst>
          </p:cNvPr>
          <p:cNvSpPr txBox="1"/>
          <p:nvPr/>
        </p:nvSpPr>
        <p:spPr>
          <a:xfrm>
            <a:off x="7965071" y="1822369"/>
            <a:ext cx="1056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5F9D22"/>
                </a:solidFill>
                <a:latin typeface="Futura Lt BT" panose="020B0402020204020303" pitchFamily="34" charset="0"/>
                <a:cs typeface="Arial"/>
              </a:rPr>
              <a:t>8</a:t>
            </a:r>
          </a:p>
          <a:p>
            <a:pPr algn="ctr"/>
            <a:r>
              <a:rPr lang="es-MX" b="1" dirty="0">
                <a:solidFill>
                  <a:srgbClr val="5F9D22"/>
                </a:solidFill>
                <a:latin typeface="Futura Lt BT" panose="020B0402020204020303" pitchFamily="34" charset="0"/>
                <a:cs typeface="Arial"/>
              </a:rPr>
              <a:t>acuerdos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9447B2-A17B-4BD4-AFF4-D55C191C3DC0}"/>
              </a:ext>
            </a:extLst>
          </p:cNvPr>
          <p:cNvSpPr txBox="1"/>
          <p:nvPr/>
        </p:nvSpPr>
        <p:spPr>
          <a:xfrm>
            <a:off x="8013481" y="3896399"/>
            <a:ext cx="1073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rgbClr val="5F9D22"/>
                </a:solidFill>
                <a:latin typeface="Futura Lt BT" panose="020B0402020204020303" pitchFamily="34" charset="0"/>
                <a:cs typeface="Arial"/>
              </a:defRPr>
            </a:lvl1pPr>
          </a:lstStyle>
          <a:p>
            <a:r>
              <a:rPr lang="es-MX" dirty="0"/>
              <a:t>40</a:t>
            </a:r>
          </a:p>
          <a:p>
            <a:r>
              <a:rPr lang="es-MX" sz="1400" dirty="0"/>
              <a:t>acuerdos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0FA6A5D-DF67-499D-BEFD-19DEF79F2C9F}"/>
              </a:ext>
            </a:extLst>
          </p:cNvPr>
          <p:cNvSpPr txBox="1"/>
          <p:nvPr/>
        </p:nvSpPr>
        <p:spPr>
          <a:xfrm>
            <a:off x="318429" y="286152"/>
            <a:ext cx="4748659" cy="595548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>
            <a:defPPr>
              <a:defRPr lang="es-MX"/>
            </a:defPPr>
            <a:lvl1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r>
              <a:rPr lang="es-MX" dirty="0"/>
              <a:t>Las nuevas responsabilidades de COPAES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963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5F896E7-C471-4086-8349-1814B0CB1F77}"/>
              </a:ext>
            </a:extLst>
          </p:cNvPr>
          <p:cNvSpPr/>
          <p:nvPr/>
        </p:nvSpPr>
        <p:spPr>
          <a:xfrm>
            <a:off x="647479" y="2305940"/>
            <a:ext cx="7735329" cy="762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V. De la </a:t>
            </a:r>
            <a:r>
              <a:rPr lang="en-US" sz="4000" b="1" dirty="0" err="1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internacionalización</a:t>
            </a:r>
            <a:r>
              <a:rPr lang="en-US" sz="4000" b="1" dirty="0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 de la </a:t>
            </a:r>
            <a:r>
              <a:rPr lang="en-US" sz="4000" b="1" dirty="0" err="1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educación</a:t>
            </a:r>
            <a:r>
              <a:rPr lang="en-US" sz="4000" b="1" dirty="0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 superior en el </a:t>
            </a:r>
            <a:r>
              <a:rPr lang="en-US" sz="4000" b="1" dirty="0" err="1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contexto</a:t>
            </a:r>
            <a:r>
              <a:rPr lang="en-US" sz="4000" b="1" dirty="0">
                <a:solidFill>
                  <a:srgbClr val="595959"/>
                </a:solidFill>
                <a:latin typeface="Futura Std Book"/>
                <a:ea typeface="+mj-ea"/>
                <a:cs typeface="+mj-cs"/>
              </a:rPr>
              <a:t> actual</a:t>
            </a:r>
            <a:endParaRPr lang="es-MX" sz="4000" b="1" dirty="0">
              <a:solidFill>
                <a:srgbClr val="595959"/>
              </a:solidFill>
              <a:latin typeface="Futura Std Book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 flipV="1">
            <a:off x="988541" y="3113903"/>
            <a:ext cx="7142205" cy="74138"/>
          </a:xfrm>
          <a:prstGeom prst="rect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B50963-62BE-F74E-B574-6F165B0FB5D6}"/>
              </a:ext>
            </a:extLst>
          </p:cNvPr>
          <p:cNvSpPr txBox="1"/>
          <p:nvPr/>
        </p:nvSpPr>
        <p:spPr>
          <a:xfrm>
            <a:off x="5640637" y="5023692"/>
            <a:ext cx="3117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Foro internacional RIACES 2019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EF147ED-5D46-4D52-964F-978424CFA91B}"/>
              </a:ext>
            </a:extLst>
          </p:cNvPr>
          <p:cNvGraphicFramePr/>
          <p:nvPr/>
        </p:nvGraphicFramePr>
        <p:xfrm>
          <a:off x="2689" y="1028798"/>
          <a:ext cx="8673966" cy="345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o 14"/>
          <p:cNvGrpSpPr/>
          <p:nvPr/>
        </p:nvGrpSpPr>
        <p:grpSpPr>
          <a:xfrm>
            <a:off x="341870" y="868062"/>
            <a:ext cx="8650404" cy="4501341"/>
            <a:chOff x="235017" y="1031357"/>
            <a:chExt cx="8650404" cy="3947043"/>
          </a:xfrm>
        </p:grpSpPr>
        <p:sp>
          <p:nvSpPr>
            <p:cNvPr id="5" name="Rectángulo redondeado 4"/>
            <p:cNvSpPr/>
            <p:nvPr/>
          </p:nvSpPr>
          <p:spPr>
            <a:xfrm>
              <a:off x="235017" y="1031357"/>
              <a:ext cx="8628580" cy="11788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419" sz="1600" b="1" dirty="0">
                  <a:solidFill>
                    <a:srgbClr val="008000"/>
                  </a:solidFill>
                  <a:latin typeface="Futura Lt BT"/>
                </a:rPr>
                <a:t>Fluidez geopolítica</a:t>
              </a:r>
            </a:p>
            <a:p>
              <a:r>
                <a:rPr lang="es-419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No limitarse al enfoque tradicional eurocéntrico, anglosajón, y aprender acerca de la cultura asiática, africana, del medio oriente y tanto o más importante,  de nuestra cultura latinoamericana y caribeña. </a:t>
              </a:r>
              <a:endParaRPr lang="es-CL" dirty="0">
                <a:solidFill>
                  <a:schemeClr val="tx2">
                    <a:lumMod val="75000"/>
                  </a:schemeClr>
                </a:solidFill>
                <a:effectLst/>
                <a:latin typeface="Futura Lt BT"/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235017" y="2326757"/>
              <a:ext cx="8650404" cy="11788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419" sz="1600" b="1" dirty="0">
                  <a:solidFill>
                    <a:srgbClr val="008000"/>
                  </a:solidFill>
                  <a:latin typeface="Futura Lt BT"/>
                </a:rPr>
                <a:t>El territorio del ciberespacio</a:t>
              </a:r>
              <a:endParaRPr lang="es-CL" sz="1600" b="1" dirty="0">
                <a:solidFill>
                  <a:srgbClr val="008000"/>
                </a:solidFill>
                <a:latin typeface="Futura Lt BT"/>
              </a:endParaRPr>
            </a:p>
            <a:p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Aprender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sobre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los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riesgos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y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oportunidades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virtualización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no solo para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investigación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enseñanza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y el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aprendizaje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sino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también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para el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mundo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que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vivimos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: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economía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el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transporte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información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las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comunicaciones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política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. Una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nueva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concepción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del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espacio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y del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tiempo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. </a:t>
              </a:r>
              <a:endParaRPr lang="es-CL" dirty="0">
                <a:solidFill>
                  <a:schemeClr val="tx2">
                    <a:lumMod val="75000"/>
                  </a:schemeClr>
                </a:solidFill>
                <a:effectLst/>
                <a:latin typeface="Futura Lt BT"/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235017" y="3622157"/>
              <a:ext cx="8639493" cy="13562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419" sz="1600" b="1" dirty="0">
                  <a:solidFill>
                    <a:srgbClr val="008000"/>
                  </a:solidFill>
                  <a:latin typeface="Futura Lt BT"/>
                </a:rPr>
                <a:t>Migraciones / diversidad</a:t>
              </a:r>
              <a:endParaRPr lang="es-CL" sz="1600" b="1" dirty="0">
                <a:solidFill>
                  <a:srgbClr val="008000"/>
                </a:solidFill>
                <a:latin typeface="Futura Lt BT"/>
              </a:endParaRPr>
            </a:p>
            <a:p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Foco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enseñanza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y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aprendizaje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intercultural: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reconocimiento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diferencias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culturales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dentro del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país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;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desarrollo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estrategias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interculturales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casa, para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promover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conciencia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estudiantes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y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docentes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acerca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 la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complejidad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de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su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entorno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,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cercano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y remote.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Vivimos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en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un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mundo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que es ancho,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pero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que no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debiera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ser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ajeno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.</a:t>
              </a:r>
              <a:endParaRPr lang="es-CL" dirty="0">
                <a:solidFill>
                  <a:schemeClr val="tx2">
                    <a:lumMod val="75000"/>
                  </a:schemeClr>
                </a:solidFill>
                <a:effectLst/>
                <a:latin typeface="Futura Lt BT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697DD297-25BF-44FE-85F6-A72A355CEB04}"/>
              </a:ext>
            </a:extLst>
          </p:cNvPr>
          <p:cNvSpPr/>
          <p:nvPr/>
        </p:nvSpPr>
        <p:spPr>
          <a:xfrm>
            <a:off x="341870" y="320545"/>
            <a:ext cx="3752950" cy="341632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/>
          <a:p>
            <a: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De la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internacionalización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 …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Futura Std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6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EF147ED-5D46-4D52-964F-978424CFA91B}"/>
              </a:ext>
            </a:extLst>
          </p:cNvPr>
          <p:cNvGraphicFramePr/>
          <p:nvPr/>
        </p:nvGraphicFramePr>
        <p:xfrm>
          <a:off x="2689" y="1028798"/>
          <a:ext cx="8673966" cy="345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o 14"/>
          <p:cNvGrpSpPr/>
          <p:nvPr/>
        </p:nvGrpSpPr>
        <p:grpSpPr>
          <a:xfrm>
            <a:off x="235018" y="952845"/>
            <a:ext cx="8671971" cy="4245575"/>
            <a:chOff x="235017" y="1080621"/>
            <a:chExt cx="8671971" cy="4884925"/>
          </a:xfrm>
        </p:grpSpPr>
        <p:sp>
          <p:nvSpPr>
            <p:cNvPr id="5" name="Rectángulo redondeado 4"/>
            <p:cNvSpPr/>
            <p:nvPr/>
          </p:nvSpPr>
          <p:spPr>
            <a:xfrm>
              <a:off x="235017" y="1080621"/>
              <a:ext cx="8628579" cy="15166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419" sz="1600" b="1" dirty="0">
                  <a:solidFill>
                    <a:srgbClr val="008000"/>
                  </a:solidFill>
                  <a:latin typeface="Futura Lt BT"/>
                </a:rPr>
                <a:t>Diversificación de la demanda y la oferta de ES</a:t>
              </a:r>
              <a:endParaRPr lang="es-CL" sz="1600" b="1" dirty="0">
                <a:solidFill>
                  <a:srgbClr val="008000"/>
                </a:solidFill>
                <a:latin typeface="Futura Lt BT"/>
              </a:endParaRPr>
            </a:p>
            <a:p>
              <a:r>
                <a:rPr lang="es-419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Nuevas estructuras curriculares, estrategias de enseñanza-aprendizaje. Modalidades diversas, revisión de la estructura de títulos y grados, de certificaciones. Armonización interinstitucional e internacional. Aprendizaje a lo largo de la vida.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235017" y="2736985"/>
              <a:ext cx="8650403" cy="14130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419" sz="1600" b="1" dirty="0">
                  <a:solidFill>
                    <a:srgbClr val="008000"/>
                  </a:solidFill>
                  <a:latin typeface="Futura Lt BT"/>
                </a:rPr>
                <a:t>Nuevas competencias </a:t>
              </a:r>
              <a:endParaRPr lang="es-CL" sz="1600" b="1" dirty="0">
                <a:solidFill>
                  <a:srgbClr val="008000"/>
                </a:solidFill>
                <a:latin typeface="Futura Lt BT"/>
              </a:endParaRPr>
            </a:p>
            <a:p>
              <a:r>
                <a:rPr lang="es-CL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Habilidades blandas y formación básica. Énfasis en habilidades sociales, creatividad, manejo de conflictos, capacidad para tomar decisiones, aceptación del cambio y la incertidumbre. Aprender a aprender (y a desaprender).</a:t>
              </a: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235017" y="4277998"/>
              <a:ext cx="8671971" cy="16875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419" sz="1600" b="1" dirty="0">
                  <a:solidFill>
                    <a:srgbClr val="008000"/>
                  </a:solidFill>
                  <a:latin typeface="Futura Lt BT"/>
                </a:rPr>
                <a:t>Transformación digital </a:t>
              </a:r>
              <a:endParaRPr lang="es-CL" sz="1600" b="1" dirty="0">
                <a:solidFill>
                  <a:srgbClr val="008000"/>
                </a:solidFill>
                <a:latin typeface="Futura Lt BT"/>
              </a:endParaRPr>
            </a:p>
            <a:p>
              <a:r>
                <a:rPr lang="es-CL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Capacidad para aprovechar las oportunidades que ofrece la tecnología, entendiéndolas como un cambio cultural. </a:t>
              </a:r>
              <a:r>
                <a:rPr lang="es-CL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Responsabilización</a:t>
              </a:r>
              <a:r>
                <a:rPr lang="es-CL" dirty="0">
                  <a:solidFill>
                    <a:schemeClr val="tx2">
                      <a:lumMod val="75000"/>
                    </a:schemeClr>
                  </a:solidFill>
                  <a:effectLst/>
                  <a:latin typeface="Futura Lt BT"/>
                </a:rPr>
                <a:t> distribuida. Nuevas formas de gestión en distintos niveles. Necesidad de formar en competencias diferentes: comprensión y manejo de TIC,, oportunidad para formación a lo largo de la vida.</a:t>
              </a: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4D474942-9F3B-4BA1-AEEA-134C99A04151}"/>
              </a:ext>
            </a:extLst>
          </p:cNvPr>
          <p:cNvSpPr/>
          <p:nvPr/>
        </p:nvSpPr>
        <p:spPr>
          <a:xfrm>
            <a:off x="235018" y="346921"/>
            <a:ext cx="3752950" cy="341632"/>
          </a:xfrm>
          <a:prstGeom prst="rect">
            <a:avLst/>
          </a:prstGeom>
          <a:noFill/>
        </p:spPr>
        <p:txBody>
          <a:bodyPr vert="horz" lIns="91393" tIns="45698" rIns="91393" bIns="45698" rtlCol="0" anchor="ctr">
            <a:noAutofit/>
          </a:bodyPr>
          <a:lstStyle/>
          <a:p>
            <a:pPr marL="285750" indent="-285750" defTabSz="1828088">
              <a:lnSpc>
                <a:spcPct val="90000"/>
              </a:lnSpc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De la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internacionalización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rPr>
              <a:t> …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Futura Std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35047" y="94575"/>
            <a:ext cx="2445606" cy="770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/>
                <a:cs typeface="Futura"/>
              </a:rPr>
              <a:t>              CONTENIDO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16116" y="1123525"/>
            <a:ext cx="77545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Clr>
                <a:srgbClr val="5F9D22"/>
              </a:buClr>
              <a:buFontTx/>
              <a:buAutoNum type="romanUcPeriod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  <a:cs typeface="Futura Std Book"/>
            </a:endParaRPr>
          </a:p>
          <a:p>
            <a:pPr marL="514350" indent="-514350" algn="just">
              <a:buClr>
                <a:srgbClr val="5F9D22"/>
              </a:buClr>
              <a:buFontTx/>
              <a:buAutoNum type="romanUcPeriod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  <a:cs typeface="Futura Std Book"/>
              </a:rPr>
              <a:t>Prólogo</a:t>
            </a:r>
          </a:p>
          <a:p>
            <a:pPr marL="514350" indent="-514350" algn="just">
              <a:buClr>
                <a:srgbClr val="5F9D22"/>
              </a:buClr>
              <a:buFontTx/>
              <a:buAutoNum type="romanUcPeriod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  <a:cs typeface="Futura Std Book"/>
            </a:endParaRPr>
          </a:p>
          <a:p>
            <a:pPr marL="514350" indent="-514350" algn="just">
              <a:buClr>
                <a:srgbClr val="5F9D22"/>
              </a:buClr>
              <a:buFontTx/>
              <a:buAutoNum type="romanUcPeriod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Prospectiva muy general de la educación superior.</a:t>
            </a:r>
          </a:p>
          <a:p>
            <a:pPr marL="514350" indent="-514350" algn="just">
              <a:buClr>
                <a:srgbClr val="5F9D22"/>
              </a:buClr>
              <a:buAutoNum type="romanUcPeriod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  <a:cs typeface="Futura Std Book"/>
            </a:endParaRPr>
          </a:p>
          <a:p>
            <a:pPr marL="514350" indent="-514350" algn="just">
              <a:buClr>
                <a:srgbClr val="5F9D22"/>
              </a:buClr>
              <a:buFontTx/>
              <a:buAutoNum type="romanUcPeriod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Las universidades del futuro</a:t>
            </a:r>
          </a:p>
          <a:p>
            <a:pPr algn="just">
              <a:buClr>
                <a:srgbClr val="5F9D22"/>
              </a:buClr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        Dos rasgos: Democratización/Internacionalización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</a:endParaRPr>
          </a:p>
          <a:p>
            <a:pPr marL="514350" indent="-514350" algn="just">
              <a:buClr>
                <a:srgbClr val="5F9D22"/>
              </a:buClr>
              <a:buFontTx/>
              <a:buAutoNum type="romanUcPeriod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  <a:cs typeface="Futura Std Book"/>
            </a:endParaRPr>
          </a:p>
          <a:p>
            <a:pPr marL="514350" indent="-514350" algn="just">
              <a:buClr>
                <a:srgbClr val="5F9D22"/>
              </a:buClr>
              <a:buFont typeface="+mj-lt"/>
              <a:buAutoNum type="romanUcPeriod" startAt="4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Estado de la acreditación</a:t>
            </a:r>
          </a:p>
          <a:p>
            <a:pPr marL="514350" indent="-514350" algn="just">
              <a:buClr>
                <a:srgbClr val="5F9D22"/>
              </a:buClr>
              <a:buFontTx/>
              <a:buAutoNum type="romanUcPeriod" startAt="4"/>
            </a:pPr>
            <a:endParaRPr lang="es-CL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</a:endParaRPr>
          </a:p>
          <a:p>
            <a:pPr marL="514350" indent="-514350" algn="just">
              <a:buClr>
                <a:srgbClr val="5F9D22"/>
              </a:buClr>
              <a:buFontTx/>
              <a:buAutoNum type="romanUcPeriod" startAt="4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De la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internacionalización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 de la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educación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 superior en el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contexto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/>
              </a:rPr>
              <a:t> actual</a:t>
            </a: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</a:endParaRPr>
          </a:p>
          <a:p>
            <a:pPr marL="514350" indent="-514350" algn="just">
              <a:buClr>
                <a:srgbClr val="5F9D22"/>
              </a:buClr>
              <a:buFontTx/>
              <a:buAutoNum type="romanUcPeriod" startAt="4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12997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060" y="0"/>
            <a:ext cx="6487297" cy="892485"/>
          </a:xfrm>
          <a:noFill/>
        </p:spPr>
        <p:txBody>
          <a:bodyPr vert="horz" lIns="91393" tIns="45698" rIns="91393" bIns="45698" rtlCol="0" anchor="ctr">
            <a:noAutofit/>
          </a:bodyPr>
          <a:lstStyle/>
          <a:p>
            <a:pPr marL="285750" indent="-285750" defTabSz="1828088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ea typeface="+mn-ea"/>
                <a:cs typeface="Arial" panose="020B0604020202020204" pitchFamily="34" charset="0"/>
              </a:rPr>
              <a:t>Promoción Internacionalización en casa / internacionalización del currículo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55570"/>
            <a:ext cx="8229600" cy="3108411"/>
          </a:xfrm>
        </p:spPr>
        <p:txBody>
          <a:bodyPr>
            <a:normAutofit lnSpcReduction="10000"/>
          </a:bodyPr>
          <a:lstStyle/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diseño y desarrollo curricular (perfiles de egreso, resultados de aprendizaje) 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proceso de enseñanza – aprendizaje (métodos de enseñanza, materiales, proceso evaluativo)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formación y desarrollo del personal docente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Temas e iniciativas de investigación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actividades extracurriculares (de estudiantes locales y extranjeros) 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relaciones con organizaciones locales y étnicas (aprendizaje intercultural local)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integración de estudiantes y docentes extranjeros en la vida y las actividades de la institución, más allá de las actividades formales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ct val="130000"/>
            </a:pPr>
            <a:r>
              <a:rPr lang="es-CL" sz="1400" dirty="0">
                <a:latin typeface="Futura Lt BT"/>
              </a:rPr>
              <a:t>formación en lenguas extranjeras con un componente cultural más que operativo</a:t>
            </a:r>
            <a:endParaRPr lang="es-ES" sz="1400" dirty="0">
              <a:latin typeface="Futura Lt BT"/>
            </a:endParaRPr>
          </a:p>
          <a:p>
            <a:pPr marL="0" indent="0">
              <a:buClr>
                <a:srgbClr val="008000"/>
              </a:buClr>
              <a:buSzPct val="130000"/>
              <a:buNone/>
            </a:pPr>
            <a:endParaRPr lang="es-CL" sz="1400" dirty="0">
              <a:latin typeface="Futura Lt BT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57200" y="1148497"/>
            <a:ext cx="8229600" cy="701469"/>
          </a:xfrm>
          <a:prstGeom prst="roundRect">
            <a:avLst/>
          </a:prstGeom>
          <a:solidFill>
            <a:srgbClr val="5F9D22"/>
          </a:solidFill>
        </p:spPr>
        <p:txBody>
          <a:bodyPr wrap="square" rtlCol="0">
            <a:spAutoFit/>
          </a:bodyPr>
          <a:lstStyle/>
          <a:p>
            <a:pPr indent="0" algn="ctr">
              <a:lnSpc>
                <a:spcPct val="110000"/>
              </a:lnSpc>
              <a:spcBef>
                <a:spcPts val="1200"/>
              </a:spcBef>
              <a:buClr>
                <a:srgbClr val="CAD82A"/>
              </a:buClr>
              <a:buNone/>
            </a:pP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Diseño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criterios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que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promuevan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la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integración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de la dimension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internacional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e intercultural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el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currículo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y 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las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distintas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funciones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institucionales</a:t>
            </a:r>
            <a:r>
              <a:rPr lang="en-US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: </a:t>
            </a:r>
            <a:endParaRPr lang="es-CL" sz="1600" dirty="0">
              <a:solidFill>
                <a:schemeClr val="bg1"/>
              </a:solidFill>
              <a:latin typeface="Futura Lt BT" panose="020B04020202040203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766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912" y="178144"/>
            <a:ext cx="5906531" cy="711729"/>
          </a:xfrm>
          <a:noFill/>
        </p:spPr>
        <p:txBody>
          <a:bodyPr vert="horz" lIns="91393" tIns="45698" rIns="91393" bIns="45698" rtlCol="0" anchor="ctr">
            <a:noAutofit/>
          </a:bodyPr>
          <a:lstStyle/>
          <a:p>
            <a:pPr marL="285750" indent="-285750" defTabSz="1828088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ea typeface="+mn-ea"/>
                <a:cs typeface="Arial" panose="020B0604020202020204" pitchFamily="34" charset="0"/>
              </a:rPr>
              <a:t>Y en este escenario, ¿qué le corresponde a las agencias de AC?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45757" y="1473201"/>
            <a:ext cx="8153400" cy="678200"/>
          </a:xfrm>
          <a:prstGeom prst="roundRect">
            <a:avLst/>
          </a:prstGeom>
          <a:solidFill>
            <a:srgbClr val="5F9D22"/>
          </a:solidFill>
        </p:spPr>
        <p:txBody>
          <a:bodyPr wrap="square" rtlCol="0">
            <a:spAutoFit/>
          </a:bodyPr>
          <a:lstStyle/>
          <a:p>
            <a:pPr indent="0" algn="ctr">
              <a:lnSpc>
                <a:spcPct val="110000"/>
              </a:lnSpc>
              <a:spcBef>
                <a:spcPts val="1200"/>
              </a:spcBef>
              <a:buClr>
                <a:srgbClr val="CAD82A"/>
              </a:buClr>
              <a:buNone/>
            </a:pPr>
            <a:r>
              <a:rPr lang="es-CL" sz="1600" dirty="0">
                <a:solidFill>
                  <a:schemeClr val="bg1"/>
                </a:solidFill>
                <a:latin typeface="Futura Lt BT" panose="020B0402020204020303" pitchFamily="34" charset="0"/>
                <a:cs typeface="Arial"/>
              </a:rPr>
              <a:t>Promover la internacionalización como un componente esencial de la calidad de la formación, la investigación, la vinculación con el medio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974" y="2839995"/>
            <a:ext cx="7962610" cy="1324231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8000"/>
              </a:buClr>
              <a:buSzPct val="150000"/>
              <a:buNone/>
            </a:pPr>
            <a:r>
              <a:rPr lang="es-CL" sz="1400" dirty="0">
                <a:latin typeface="Futura Lt BT"/>
              </a:rPr>
              <a:t>Beneficio para todos los estudiantes y personal académico; considerar el personal administrativo pertinente</a:t>
            </a:r>
          </a:p>
          <a:p>
            <a:pPr marL="360363" indent="-360363">
              <a:lnSpc>
                <a:spcPct val="100000"/>
              </a:lnSpc>
              <a:buClr>
                <a:srgbClr val="008000"/>
              </a:buClr>
              <a:buSzPct val="150000"/>
              <a:buNone/>
            </a:pPr>
            <a:r>
              <a:rPr lang="es-CL" sz="1400" dirty="0">
                <a:latin typeface="Futura Lt BT"/>
              </a:rPr>
              <a:t>Promoción de iniciativas de internacionalización en casa o del currículo</a:t>
            </a:r>
          </a:p>
          <a:p>
            <a:pPr marL="360363" indent="-360363">
              <a:lnSpc>
                <a:spcPct val="100000"/>
              </a:lnSpc>
              <a:buClr>
                <a:srgbClr val="008000"/>
              </a:buClr>
              <a:buSzPct val="150000"/>
              <a:buNone/>
            </a:pPr>
            <a:r>
              <a:rPr lang="es-CL" sz="1400" dirty="0">
                <a:latin typeface="Futura Lt BT"/>
              </a:rPr>
              <a:t>Promoción de alianzas y redes</a:t>
            </a:r>
          </a:p>
          <a:p>
            <a:pPr marL="360363" indent="-360363">
              <a:buClr>
                <a:srgbClr val="008000"/>
              </a:buClr>
              <a:buSzPct val="150000"/>
              <a:buFont typeface="Wingdings" panose="05000000000000000000" pitchFamily="2" charset="2"/>
              <a:buChar char="Ø"/>
            </a:pPr>
            <a:endParaRPr lang="es-CL" sz="1400" dirty="0">
              <a:latin typeface="Futura Lt BT"/>
            </a:endParaRPr>
          </a:p>
          <a:p>
            <a:pPr>
              <a:buClr>
                <a:srgbClr val="008000"/>
              </a:buClr>
              <a:buSzPct val="150000"/>
              <a:buFont typeface="Wingdings" panose="05000000000000000000" pitchFamily="2" charset="2"/>
              <a:buChar char="Ø"/>
            </a:pPr>
            <a:endParaRPr lang="es-CL" sz="1400" dirty="0">
              <a:latin typeface="Futura Lt BT"/>
            </a:endParaRPr>
          </a:p>
          <a:p>
            <a:pPr marL="0" indent="0">
              <a:buClr>
                <a:srgbClr val="008000"/>
              </a:buClr>
              <a:buSzPct val="150000"/>
              <a:buNone/>
            </a:pPr>
            <a:endParaRPr lang="es-CL" sz="1400" dirty="0">
              <a:latin typeface="Futura Lt BT"/>
            </a:endParaRPr>
          </a:p>
        </p:txBody>
      </p:sp>
      <p:sp>
        <p:nvSpPr>
          <p:cNvPr id="9" name="Cheurón 2"/>
          <p:cNvSpPr/>
          <p:nvPr/>
        </p:nvSpPr>
        <p:spPr>
          <a:xfrm>
            <a:off x="606959" y="3401327"/>
            <a:ext cx="171516" cy="219199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          </a:t>
            </a:r>
          </a:p>
        </p:txBody>
      </p:sp>
      <p:sp>
        <p:nvSpPr>
          <p:cNvPr id="10" name="Cheurón 2"/>
          <p:cNvSpPr/>
          <p:nvPr/>
        </p:nvSpPr>
        <p:spPr>
          <a:xfrm>
            <a:off x="611077" y="3702007"/>
            <a:ext cx="171516" cy="219199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Cheurón 2"/>
          <p:cNvSpPr/>
          <p:nvPr/>
        </p:nvSpPr>
        <p:spPr>
          <a:xfrm>
            <a:off x="602840" y="2902936"/>
            <a:ext cx="171516" cy="219199"/>
          </a:xfrm>
          <a:prstGeom prst="chevron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04890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462 [Convertido]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6157" r="6104" b="19424"/>
          <a:stretch/>
        </p:blipFill>
        <p:spPr>
          <a:xfrm>
            <a:off x="982654" y="0"/>
            <a:ext cx="8161346" cy="5715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335" y="0"/>
            <a:ext cx="3391152" cy="5749635"/>
          </a:xfrm>
          <a:prstGeom prst="rect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17587" y="2618628"/>
            <a:ext cx="3040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rgbClr val="FFFFFF"/>
                </a:solidFill>
                <a:latin typeface="Futura Lt BT" panose="020B0402020204020303" pitchFamily="34" charset="0"/>
              </a:rPr>
              <a:t>MUCHAS GRACIAS</a:t>
            </a:r>
            <a:endParaRPr lang="es-MX" sz="2400" dirty="0">
              <a:solidFill>
                <a:srgbClr val="FFFFFF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61787" y="3193993"/>
            <a:ext cx="3989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5F9D22"/>
                </a:solidFill>
                <a:latin typeface="Futura Lt BT" panose="020B0402020204020303" pitchFamily="34" charset="0"/>
              </a:rPr>
              <a:t>Alejandro Miranda Ayala</a:t>
            </a:r>
          </a:p>
          <a:p>
            <a:pPr algn="ctr"/>
            <a:r>
              <a:rPr lang="es-MX" sz="1600" dirty="0">
                <a:solidFill>
                  <a:srgbClr val="5F9D22"/>
                </a:solidFill>
                <a:latin typeface="Futura Lt BT" panose="020B0402020204020303" pitchFamily="34" charset="0"/>
              </a:rPr>
              <a:t>Director General COPAES y</a:t>
            </a:r>
          </a:p>
          <a:p>
            <a:pPr algn="ctr"/>
            <a:r>
              <a:rPr lang="es-MX" sz="1600" dirty="0">
                <a:solidFill>
                  <a:srgbClr val="5F9D22"/>
                </a:solidFill>
                <a:latin typeface="Futura Lt BT" panose="020B0402020204020303" pitchFamily="34" charset="0"/>
              </a:rPr>
              <a:t> Presidente de la RIACES</a:t>
            </a:r>
          </a:p>
          <a:p>
            <a:pPr algn="ctr"/>
            <a:endParaRPr lang="es-MX" sz="1600" b="1" dirty="0">
              <a:solidFill>
                <a:srgbClr val="5F9D22"/>
              </a:solidFill>
              <a:latin typeface="Futura Lt BT" panose="020B0402020204020303" pitchFamily="34" charset="0"/>
            </a:endParaRPr>
          </a:p>
        </p:txBody>
      </p:sp>
      <p:pic>
        <p:nvPicPr>
          <p:cNvPr id="4" name="Imagen 3" descr="copa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79" y="2118654"/>
            <a:ext cx="2820250" cy="9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9" y="2227812"/>
            <a:ext cx="7886700" cy="540105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595959"/>
                </a:solidFill>
                <a:latin typeface="Futura Std Book"/>
              </a:rPr>
              <a:t>I. Prólogo</a:t>
            </a:r>
          </a:p>
        </p:txBody>
      </p:sp>
      <p:sp>
        <p:nvSpPr>
          <p:cNvPr id="3" name="Rectángulo 2"/>
          <p:cNvSpPr/>
          <p:nvPr/>
        </p:nvSpPr>
        <p:spPr>
          <a:xfrm flipV="1">
            <a:off x="3215769" y="2769681"/>
            <a:ext cx="2526676" cy="54042"/>
          </a:xfrm>
          <a:prstGeom prst="rect">
            <a:avLst/>
          </a:prstGeom>
          <a:solidFill>
            <a:srgbClr val="5F9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32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/>
          <p:cNvGrpSpPr/>
          <p:nvPr/>
        </p:nvGrpSpPr>
        <p:grpSpPr>
          <a:xfrm>
            <a:off x="-763" y="315595"/>
            <a:ext cx="9144763" cy="5087084"/>
            <a:chOff x="-34041" y="208134"/>
            <a:chExt cx="12186221" cy="6778992"/>
          </a:xfrm>
        </p:grpSpPr>
        <p:sp>
          <p:nvSpPr>
            <p:cNvPr id="5" name="Rectángulo 4"/>
            <p:cNvSpPr/>
            <p:nvPr/>
          </p:nvSpPr>
          <p:spPr>
            <a:xfrm>
              <a:off x="8250627" y="1603200"/>
              <a:ext cx="3901553" cy="5377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955925" y="1604994"/>
              <a:ext cx="3257467" cy="53643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-34041" y="1613862"/>
              <a:ext cx="4962778" cy="26187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-33024" y="4266629"/>
              <a:ext cx="4961763" cy="27204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021484" y="1053309"/>
              <a:ext cx="10473649" cy="348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/>
                <a:t>La palabra “</a:t>
              </a:r>
              <a:r>
                <a:rPr lang="es-MX" sz="1100" b="1" dirty="0"/>
                <a:t>enfermo</a:t>
              </a:r>
              <a:r>
                <a:rPr lang="es-MX" sz="1100" dirty="0"/>
                <a:t>” apareció en castellano en el siglo XI; “</a:t>
              </a:r>
              <a:r>
                <a:rPr lang="es-MX" sz="1100" b="1" dirty="0"/>
                <a:t>enfermedad</a:t>
              </a:r>
              <a:r>
                <a:rPr lang="es-MX" sz="1100" dirty="0"/>
                <a:t>”, en el XII. “</a:t>
              </a:r>
              <a:r>
                <a:rPr lang="es-MX" sz="1100" b="1" dirty="0"/>
                <a:t>Enfermero</a:t>
              </a:r>
              <a:r>
                <a:rPr lang="es-MX" sz="1100" dirty="0"/>
                <a:t>”, ¡a finales del siglo XVI!</a:t>
              </a:r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28DFD009-7602-E441-8A7C-9A995A9D637C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208134"/>
              <a:ext cx="8869680" cy="659142"/>
            </a:xfrm>
            <a:prstGeom prst="rect">
              <a:avLst/>
            </a:prstGeom>
            <a:noFill/>
          </p:spPr>
          <p:txBody>
            <a:bodyPr vert="horz" lIns="91393" tIns="45698" rIns="91393" bIns="45698" rtlCol="0" anchor="ctr">
              <a:noAutofit/>
            </a:bodyPr>
            <a:lstStyle>
              <a:defPPr>
                <a:defRPr lang="es-MX"/>
              </a:defPPr>
              <a:lvl1pPr algn="ctr" defTabSz="1828088">
                <a:lnSpc>
                  <a:spcPct val="90000"/>
                </a:lnSpc>
                <a:buNone/>
                <a:defRPr sz="1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Std Book"/>
                  <a:cs typeface="Arial" panose="020B0604020202020204" pitchFamily="34" charset="0"/>
                </a:defRPr>
              </a:lvl1pPr>
            </a:lstStyle>
            <a:p>
              <a:pPr marL="285750" indent="-285750" algn="l">
                <a:buClr>
                  <a:srgbClr val="5F9D22"/>
                </a:buClr>
                <a:buSzPct val="150000"/>
                <a:buFont typeface="Arial"/>
                <a:buChar char="•"/>
              </a:pPr>
              <a:r>
                <a:rPr lang="es-MX" dirty="0"/>
                <a:t>Las palabras y las obras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4428875"/>
              <a:ext cx="1522956" cy="2257559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1999511" y="4558001"/>
              <a:ext cx="2728915" cy="2378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100" b="1" dirty="0"/>
                <a:t>ENFERMERA s f</a:t>
              </a:r>
              <a:r>
                <a:rPr lang="es-MX" sz="1100" dirty="0"/>
                <a:t>:</a:t>
              </a:r>
            </a:p>
            <a:p>
              <a:pPr algn="just"/>
              <a:r>
                <a:rPr lang="es-MX" sz="1100" b="1" u="sng" dirty="0"/>
                <a:t>Mujer</a:t>
              </a:r>
              <a:r>
                <a:rPr lang="es-MX" sz="1100" dirty="0"/>
                <a:t> que tiene como profesión atender a los enfermos y ayudar a los médicos, especialmente en clínicas y hospitales: “Las escuelas de  </a:t>
              </a:r>
              <a:r>
                <a:rPr lang="es-MX" sz="1100" i="1" dirty="0"/>
                <a:t>enfermeras </a:t>
              </a:r>
              <a:r>
                <a:rPr lang="es-MX" sz="1100" dirty="0"/>
                <a:t>se fundaron a lo largo de  cuarenta años “, </a:t>
              </a:r>
              <a:r>
                <a:rPr lang="es-MX" sz="1100" i="1" dirty="0"/>
                <a:t> </a:t>
              </a:r>
              <a:r>
                <a:rPr lang="es-MX" sz="1100" dirty="0"/>
                <a:t>“ Vino una </a:t>
              </a:r>
              <a:r>
                <a:rPr lang="es-MX" sz="1100" i="1" dirty="0"/>
                <a:t>enfermer</a:t>
              </a:r>
              <a:r>
                <a:rPr lang="es-MX" sz="1100" dirty="0"/>
                <a:t>a y la inyectó”.</a:t>
              </a:r>
            </a:p>
            <a:p>
              <a:pPr algn="just"/>
              <a:r>
                <a:rPr lang="es-MX" sz="1100" b="1" dirty="0"/>
                <a:t>Fuente: COLMEX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47093" y="1772543"/>
              <a:ext cx="2728915" cy="2378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100" b="1" dirty="0"/>
                <a:t>ENFERMO</a:t>
              </a:r>
              <a:r>
                <a:rPr lang="es-MX" sz="1100" dirty="0"/>
                <a:t>:</a:t>
              </a:r>
            </a:p>
            <a:p>
              <a:pPr algn="just"/>
              <a:r>
                <a:rPr lang="es-MX" sz="1100" b="1" dirty="0"/>
                <a:t>S. XI. </a:t>
              </a:r>
              <a:r>
                <a:rPr lang="es-MX" sz="1100" dirty="0"/>
                <a:t>Descendiente semiculto del lat. IFIRMUS: débil, endeble, impotente, enfermo, </a:t>
              </a:r>
              <a:r>
                <a:rPr lang="es-MX" sz="1100" dirty="0" err="1"/>
                <a:t>deriv</a:t>
              </a:r>
              <a:r>
                <a:rPr lang="es-MX" sz="1100" dirty="0"/>
                <a:t>.  FIRMUS, firme.</a:t>
              </a:r>
            </a:p>
            <a:p>
              <a:pPr algn="just"/>
              <a:r>
                <a:rPr lang="es-MX" sz="1100" b="1" dirty="0"/>
                <a:t>DERIV</a:t>
              </a:r>
              <a:r>
                <a:rPr lang="es-MX" sz="1100" dirty="0"/>
                <a:t>. </a:t>
              </a:r>
              <a:r>
                <a:rPr lang="es-MX" sz="1100" i="1" dirty="0"/>
                <a:t>Enfermedad 1220-50. </a:t>
              </a:r>
              <a:r>
                <a:rPr lang="es-MX" sz="1100" b="1" i="1" dirty="0"/>
                <a:t>Enfermero</a:t>
              </a:r>
              <a:r>
                <a:rPr lang="es-MX" sz="1100" i="1" dirty="0"/>
                <a:t>. H.1570; enfermería, 1220-50. Enfermizo, 1604. Enfermucho. Enfermar, 1220-50</a:t>
              </a:r>
            </a:p>
            <a:p>
              <a:pPr algn="just"/>
              <a:r>
                <a:rPr lang="es-MX" sz="1100" b="1" dirty="0"/>
                <a:t>Fuente: J. </a:t>
              </a:r>
              <a:r>
                <a:rPr lang="es-MX" sz="1100" b="1" dirty="0" err="1"/>
                <a:t>Coromines</a:t>
              </a:r>
              <a:endParaRPr lang="es-MX" sz="1100" b="1" dirty="0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2" t="3777" r="17184" b="1459"/>
            <a:stretch/>
          </p:blipFill>
          <p:spPr>
            <a:xfrm>
              <a:off x="381001" y="1881292"/>
              <a:ext cx="1440495" cy="200523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965" y="2859281"/>
              <a:ext cx="1292310" cy="2124118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5147167" y="1703389"/>
              <a:ext cx="2985442" cy="102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100" b="1" dirty="0"/>
                <a:t>ENFERMERÍA </a:t>
              </a:r>
              <a:r>
                <a:rPr lang="es-MX" sz="1100" dirty="0"/>
                <a:t>(de enfermero)</a:t>
              </a:r>
              <a:r>
                <a:rPr lang="es-MX" sz="1100" b="1" dirty="0"/>
                <a:t>:</a:t>
              </a:r>
            </a:p>
            <a:p>
              <a:pPr algn="just"/>
              <a:r>
                <a:rPr lang="es-MX" sz="1100" b="1" dirty="0"/>
                <a:t>F. S. XIII al XX. </a:t>
              </a:r>
              <a:r>
                <a:rPr lang="es-MX" sz="1100" dirty="0"/>
                <a:t>Sala o casa destinada para los enfermos</a:t>
              </a:r>
            </a:p>
            <a:p>
              <a:pPr algn="just"/>
              <a:r>
                <a:rPr lang="es-MX" sz="1100" b="1" dirty="0"/>
                <a:t>Fuente: Enciclopedia del idioma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201796" y="5058035"/>
              <a:ext cx="2711238" cy="1702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100" b="1" dirty="0"/>
                <a:t>ENFERMERO, -RA:</a:t>
              </a:r>
            </a:p>
            <a:p>
              <a:pPr algn="just"/>
              <a:r>
                <a:rPr lang="es-MX" sz="1100" b="1" dirty="0"/>
                <a:t>S. XVII al XX. </a:t>
              </a:r>
              <a:r>
                <a:rPr lang="es-MX" sz="1100" dirty="0"/>
                <a:t>Persona destinada a la asistencia de los enfermos. </a:t>
              </a:r>
              <a:r>
                <a:rPr lang="es-MX" sz="1100" i="1" dirty="0"/>
                <a:t>Góngora: </a:t>
              </a:r>
              <a:r>
                <a:rPr lang="es-MX" sz="1100" i="1" dirty="0" err="1"/>
                <a:t>Obr</a:t>
              </a:r>
              <a:r>
                <a:rPr lang="es-MX" sz="1100" i="1" dirty="0"/>
                <a:t>., I-467. || </a:t>
              </a:r>
              <a:r>
                <a:rPr lang="es-MX" sz="1100" i="1" dirty="0" err="1"/>
                <a:t>Cír</a:t>
              </a:r>
              <a:r>
                <a:rPr lang="es-MX" sz="1100" i="1" dirty="0"/>
                <a:t>. </a:t>
              </a:r>
              <a:r>
                <a:rPr lang="es-MX" sz="1100" i="1" dirty="0" err="1"/>
                <a:t>Oudín</a:t>
              </a:r>
              <a:r>
                <a:rPr lang="es-MX" sz="1100" i="1" dirty="0"/>
                <a:t>, 1607; Francios., 1620; Sobrino, 1705.</a:t>
              </a:r>
            </a:p>
            <a:p>
              <a:pPr algn="just"/>
              <a:r>
                <a:rPr lang="es-MX" sz="1100" b="1" dirty="0"/>
                <a:t>Fuente: Enciclopedia del idioma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8633254" y="5787588"/>
              <a:ext cx="2634538" cy="799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100" b="1" dirty="0"/>
                <a:t>ENFERMOSEAR:</a:t>
              </a:r>
            </a:p>
            <a:p>
              <a:pPr algn="just"/>
              <a:r>
                <a:rPr lang="es-MX" sz="1100" i="1" dirty="0"/>
                <a:t> (</a:t>
              </a:r>
              <a:r>
                <a:rPr lang="es-MX" sz="1100" i="1" dirty="0" err="1"/>
                <a:t>ant</a:t>
              </a:r>
              <a:r>
                <a:rPr lang="es-MX" sz="1100" i="1" dirty="0"/>
                <a:t>.) Hermosear.</a:t>
              </a:r>
            </a:p>
            <a:p>
              <a:pPr algn="just"/>
              <a:r>
                <a:rPr lang="es-MX" sz="1100" b="1" dirty="0"/>
                <a:t>Fuente: M. Moliner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512885" y="1699126"/>
              <a:ext cx="3299011" cy="1250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100" b="1" dirty="0"/>
                <a:t>ENFERMEDAD:</a:t>
              </a:r>
            </a:p>
            <a:p>
              <a:pPr algn="just"/>
              <a:r>
                <a:rPr lang="es-MX" sz="1100" dirty="0"/>
                <a:t>Afección, dolencia, padecimiento del cuerpo</a:t>
              </a:r>
              <a:r>
                <a:rPr lang="en-US" sz="1100" dirty="0"/>
                <a:t>, </a:t>
              </a:r>
              <a:r>
                <a:rPr lang="en-US" sz="1100" dirty="0" err="1"/>
                <a:t>estado</a:t>
              </a:r>
              <a:r>
                <a:rPr lang="en-US" sz="1100" dirty="0"/>
                <a:t> de </a:t>
              </a:r>
              <a:r>
                <a:rPr lang="en-US" sz="1100" dirty="0" err="1"/>
                <a:t>enfermo</a:t>
              </a:r>
              <a:r>
                <a:rPr lang="en-US" sz="1100" dirty="0"/>
                <a:t>. </a:t>
              </a:r>
              <a:r>
                <a:rPr lang="en-US" sz="1100" dirty="0" err="1"/>
                <a:t>Enfermo</a:t>
              </a:r>
              <a:r>
                <a:rPr lang="en-US" sz="1100" dirty="0"/>
                <a:t> (del Lat. </a:t>
              </a:r>
              <a:r>
                <a:rPr lang="en-US" sz="1100" dirty="0" err="1"/>
                <a:t>Infirmus</a:t>
              </a:r>
              <a:r>
                <a:rPr lang="en-US" sz="1100" dirty="0"/>
                <a:t>, </a:t>
              </a:r>
              <a:r>
                <a:rPr lang="en-US" sz="1100" dirty="0" err="1"/>
                <a:t>derivado</a:t>
              </a:r>
              <a:r>
                <a:rPr lang="en-US" sz="1100" dirty="0"/>
                <a:t> de </a:t>
              </a:r>
              <a:r>
                <a:rPr lang="en-US" sz="1100" dirty="0" err="1"/>
                <a:t>firmus</a:t>
              </a:r>
              <a:r>
                <a:rPr lang="en-US" sz="1100" dirty="0"/>
                <a:t>).</a:t>
              </a:r>
              <a:endParaRPr lang="es-MX" sz="1100" dirty="0"/>
            </a:p>
            <a:p>
              <a:pPr algn="just"/>
              <a:r>
                <a:rPr lang="es-MX" sz="1100" b="1" dirty="0"/>
                <a:t>Fuente: M. Moliner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051" y="2984022"/>
              <a:ext cx="1832353" cy="2707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08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15E7883F-3DF6-49F0-850A-B957EA27294C}"/>
              </a:ext>
            </a:extLst>
          </p:cNvPr>
          <p:cNvSpPr>
            <a:spLocks/>
          </p:cNvSpPr>
          <p:nvPr/>
        </p:nvSpPr>
        <p:spPr bwMode="auto">
          <a:xfrm>
            <a:off x="263590" y="1809190"/>
            <a:ext cx="8544003" cy="934181"/>
          </a:xfrm>
          <a:prstGeom prst="rightArrow">
            <a:avLst>
              <a:gd name="adj1" fmla="val 51616"/>
              <a:gd name="adj2" fmla="val 24727"/>
            </a:avLst>
          </a:prstGeom>
          <a:gradFill rotWithShape="0"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 cap="flat" cmpd="sng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9050" dir="5400000" algn="ctr" rotWithShape="0">
              <a:srgbClr val="000000">
                <a:alpha val="62999"/>
              </a:srgbClr>
            </a:outerShdw>
          </a:effectLst>
        </p:spPr>
        <p:txBody>
          <a:bodyPr lIns="41148" rIns="41148" anchor="ctr"/>
          <a:lstStyle/>
          <a:p>
            <a:pPr defTabSz="61722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26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97249" y="2082643"/>
            <a:ext cx="452623" cy="391118"/>
            <a:chOff x="371417" y="2395858"/>
            <a:chExt cx="603498" cy="52149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E0C0246-49A1-4D55-9425-84952A087652}"/>
                </a:ext>
              </a:extLst>
            </p:cNvPr>
            <p:cNvSpPr/>
            <p:nvPr/>
          </p:nvSpPr>
          <p:spPr>
            <a:xfrm>
              <a:off x="418166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1912B13-D856-47AB-AFED-FFE6D5FD7D38}"/>
                </a:ext>
              </a:extLst>
            </p:cNvPr>
            <p:cNvSpPr txBox="1"/>
            <p:nvPr/>
          </p:nvSpPr>
          <p:spPr>
            <a:xfrm>
              <a:off x="371417" y="2471213"/>
              <a:ext cx="603498" cy="30777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1850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085716" y="2082643"/>
            <a:ext cx="471218" cy="391118"/>
            <a:chOff x="1356969" y="2395858"/>
            <a:chExt cx="628291" cy="52149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5183007-DAAB-469D-834C-1949814ECCA3}"/>
                </a:ext>
              </a:extLst>
            </p:cNvPr>
            <p:cNvSpPr/>
            <p:nvPr/>
          </p:nvSpPr>
          <p:spPr>
            <a:xfrm>
              <a:off x="1402739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EE6BEBC-158E-4313-BDF4-EB1789274725}"/>
                </a:ext>
              </a:extLst>
            </p:cNvPr>
            <p:cNvSpPr txBox="1"/>
            <p:nvPr/>
          </p:nvSpPr>
          <p:spPr>
            <a:xfrm>
              <a:off x="1356969" y="2471213"/>
              <a:ext cx="62829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1900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594021" y="2082643"/>
            <a:ext cx="471218" cy="391118"/>
            <a:chOff x="2087992" y="2395858"/>
            <a:chExt cx="628291" cy="52149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DA657BB0-18F9-4B2F-B485-D328893D3158}"/>
                </a:ext>
              </a:extLst>
            </p:cNvPr>
            <p:cNvSpPr/>
            <p:nvPr/>
          </p:nvSpPr>
          <p:spPr>
            <a:xfrm>
              <a:off x="2121395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DFCBEAF-63BE-491D-ADAA-4DE556322C8D}"/>
                </a:ext>
              </a:extLst>
            </p:cNvPr>
            <p:cNvSpPr txBox="1"/>
            <p:nvPr/>
          </p:nvSpPr>
          <p:spPr>
            <a:xfrm>
              <a:off x="2087992" y="2485773"/>
              <a:ext cx="62829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1903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052098" y="2082643"/>
            <a:ext cx="483621" cy="391118"/>
            <a:chOff x="2738277" y="2395858"/>
            <a:chExt cx="644829" cy="521490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DBC6AD03-AAE2-4A10-B680-82DCA7A4915E}"/>
                </a:ext>
              </a:extLst>
            </p:cNvPr>
            <p:cNvSpPr/>
            <p:nvPr/>
          </p:nvSpPr>
          <p:spPr>
            <a:xfrm>
              <a:off x="2797539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32C3723-61EE-4374-8ADC-1F71BCA14902}"/>
                </a:ext>
              </a:extLst>
            </p:cNvPr>
            <p:cNvSpPr txBox="1"/>
            <p:nvPr/>
          </p:nvSpPr>
          <p:spPr>
            <a:xfrm>
              <a:off x="2738277" y="2486843"/>
              <a:ext cx="64482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1907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826630" y="2082643"/>
            <a:ext cx="437211" cy="391118"/>
            <a:chOff x="3738599" y="2395858"/>
            <a:chExt cx="582948" cy="52149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017BAD9-C461-4EAD-8167-4368A228F82F}"/>
                </a:ext>
              </a:extLst>
            </p:cNvPr>
            <p:cNvSpPr/>
            <p:nvPr/>
          </p:nvSpPr>
          <p:spPr>
            <a:xfrm>
              <a:off x="3768739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9EEC5A6-DF1C-48A8-889B-0952C2750D4D}"/>
                </a:ext>
              </a:extLst>
            </p:cNvPr>
            <p:cNvSpPr txBox="1"/>
            <p:nvPr/>
          </p:nvSpPr>
          <p:spPr>
            <a:xfrm>
              <a:off x="3738599" y="2486843"/>
              <a:ext cx="582948" cy="30777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1910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244716" y="2082643"/>
            <a:ext cx="471428" cy="391118"/>
            <a:chOff x="4395629" y="2395858"/>
            <a:chExt cx="628571" cy="521490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55095B5-2EA5-431F-9789-2ED2F96D85EA}"/>
                </a:ext>
              </a:extLst>
            </p:cNvPr>
            <p:cNvSpPr/>
            <p:nvPr/>
          </p:nvSpPr>
          <p:spPr>
            <a:xfrm>
              <a:off x="4441399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F8E6C12-C2B0-4C76-8995-03DD0E723E1A}"/>
                </a:ext>
              </a:extLst>
            </p:cNvPr>
            <p:cNvSpPr txBox="1"/>
            <p:nvPr/>
          </p:nvSpPr>
          <p:spPr>
            <a:xfrm>
              <a:off x="4395629" y="2502474"/>
              <a:ext cx="6285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1911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4342111" y="2082643"/>
            <a:ext cx="471427" cy="391118"/>
            <a:chOff x="5644719" y="2395858"/>
            <a:chExt cx="628570" cy="52149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2D1F73C-E369-42F5-A101-4DF0313BF180}"/>
                </a:ext>
              </a:extLst>
            </p:cNvPr>
            <p:cNvSpPr/>
            <p:nvPr/>
          </p:nvSpPr>
          <p:spPr>
            <a:xfrm>
              <a:off x="5690490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C5191B5-FBD1-4171-B966-82F147DF2685}"/>
                </a:ext>
              </a:extLst>
            </p:cNvPr>
            <p:cNvSpPr txBox="1"/>
            <p:nvPr/>
          </p:nvSpPr>
          <p:spPr>
            <a:xfrm>
              <a:off x="5644719" y="2486843"/>
              <a:ext cx="62857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1935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115088" y="2082643"/>
            <a:ext cx="471426" cy="391118"/>
            <a:chOff x="6725741" y="2395858"/>
            <a:chExt cx="628568" cy="52149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D6F3B09C-4F2F-4C41-94BA-50D99DB84AB8}"/>
                </a:ext>
              </a:extLst>
            </p:cNvPr>
            <p:cNvSpPr/>
            <p:nvPr/>
          </p:nvSpPr>
          <p:spPr>
            <a:xfrm>
              <a:off x="6787142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1C19253-5EE5-4F27-B771-D43E84D41DD2}"/>
                </a:ext>
              </a:extLst>
            </p:cNvPr>
            <p:cNvSpPr txBox="1"/>
            <p:nvPr/>
          </p:nvSpPr>
          <p:spPr>
            <a:xfrm>
              <a:off x="6725741" y="2502474"/>
              <a:ext cx="62856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1945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604282" y="2082643"/>
            <a:ext cx="471426" cy="391118"/>
            <a:chOff x="7414602" y="2395858"/>
            <a:chExt cx="628569" cy="52149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46DEEB6-1D31-4146-AE53-1BE0069D6667}"/>
                </a:ext>
              </a:extLst>
            </p:cNvPr>
            <p:cNvSpPr/>
            <p:nvPr/>
          </p:nvSpPr>
          <p:spPr>
            <a:xfrm>
              <a:off x="7476003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DFA8A2F-052C-4170-A4C7-6D4391F41281}"/>
                </a:ext>
              </a:extLst>
            </p:cNvPr>
            <p:cNvSpPr txBox="1"/>
            <p:nvPr/>
          </p:nvSpPr>
          <p:spPr>
            <a:xfrm>
              <a:off x="7414602" y="2502474"/>
              <a:ext cx="6285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1948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195395" y="2082643"/>
            <a:ext cx="519520" cy="391118"/>
            <a:chOff x="8233853" y="2395858"/>
            <a:chExt cx="692694" cy="521490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FBD3FEF-26E2-482F-8A98-706A6EC51F60}"/>
                </a:ext>
              </a:extLst>
            </p:cNvPr>
            <p:cNvSpPr/>
            <p:nvPr/>
          </p:nvSpPr>
          <p:spPr>
            <a:xfrm>
              <a:off x="8310885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35801AF-7151-4682-83BE-F6A8BDFB0D1F}"/>
                </a:ext>
              </a:extLst>
            </p:cNvPr>
            <p:cNvSpPr txBox="1"/>
            <p:nvPr/>
          </p:nvSpPr>
          <p:spPr>
            <a:xfrm>
              <a:off x="8233853" y="2502474"/>
              <a:ext cx="69269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1952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843017" y="2082643"/>
            <a:ext cx="545327" cy="391118"/>
            <a:chOff x="9132942" y="2395858"/>
            <a:chExt cx="727103" cy="52149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496951E-BF8D-45EF-9CB1-1394FCEADE91}"/>
                </a:ext>
              </a:extLst>
            </p:cNvPr>
            <p:cNvSpPr/>
            <p:nvPr/>
          </p:nvSpPr>
          <p:spPr>
            <a:xfrm>
              <a:off x="9241237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4E942B4F-0F0F-4369-994F-864197CAC59F}"/>
                </a:ext>
              </a:extLst>
            </p:cNvPr>
            <p:cNvSpPr txBox="1"/>
            <p:nvPr/>
          </p:nvSpPr>
          <p:spPr>
            <a:xfrm>
              <a:off x="9132942" y="2502474"/>
              <a:ext cx="72710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1979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7651054" y="2082643"/>
            <a:ext cx="482626" cy="391118"/>
            <a:chOff x="10195619" y="2395858"/>
            <a:chExt cx="643502" cy="52149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C770E75D-BE48-4A42-AD9E-4F2F18E947EE}"/>
                </a:ext>
              </a:extLst>
            </p:cNvPr>
            <p:cNvSpPr/>
            <p:nvPr/>
          </p:nvSpPr>
          <p:spPr>
            <a:xfrm>
              <a:off x="10241389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F6BFD83A-B56B-480A-ADD2-732EF3EF766C}"/>
                </a:ext>
              </a:extLst>
            </p:cNvPr>
            <p:cNvSpPr txBox="1"/>
            <p:nvPr/>
          </p:nvSpPr>
          <p:spPr>
            <a:xfrm>
              <a:off x="10195619" y="2502474"/>
              <a:ext cx="64350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2003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8144561" y="2082643"/>
            <a:ext cx="482626" cy="391118"/>
            <a:chOff x="10878128" y="2395858"/>
            <a:chExt cx="643502" cy="52149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38C340B-D01C-4B96-BBF6-38E7CA7D31AA}"/>
                </a:ext>
              </a:extLst>
            </p:cNvPr>
            <p:cNvSpPr/>
            <p:nvPr/>
          </p:nvSpPr>
          <p:spPr>
            <a:xfrm>
              <a:off x="10923898" y="2395858"/>
              <a:ext cx="521490" cy="52149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6F489B79-C16E-4DC3-8CB0-A63FC2CADC9F}"/>
                </a:ext>
              </a:extLst>
            </p:cNvPr>
            <p:cNvSpPr txBox="1"/>
            <p:nvPr/>
          </p:nvSpPr>
          <p:spPr>
            <a:xfrm>
              <a:off x="10878128" y="2502474"/>
              <a:ext cx="64350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Lt BT"/>
                  <a:cs typeface="Arial" panose="020B0604020202020204" pitchFamily="34" charset="0"/>
                </a:rPr>
                <a:t>2005</a:t>
              </a: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FFF936F-4E96-4673-BCAE-5E47469E9CB0}"/>
              </a:ext>
            </a:extLst>
          </p:cNvPr>
          <p:cNvSpPr txBox="1"/>
          <p:nvPr/>
        </p:nvSpPr>
        <p:spPr>
          <a:xfrm>
            <a:off x="168775" y="2558672"/>
            <a:ext cx="733649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dirty="0">
                <a:latin typeface="Futura Lt BT"/>
                <a:cs typeface="Arial" panose="020B0604020202020204" pitchFamily="34" charset="0"/>
              </a:rPr>
              <a:t>Inicio de la Enfermería Moderna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7B96354-4AA2-44B8-B7D0-D37E9EAB9A6D}"/>
              </a:ext>
            </a:extLst>
          </p:cNvPr>
          <p:cNvSpPr txBox="1"/>
          <p:nvPr/>
        </p:nvSpPr>
        <p:spPr>
          <a:xfrm>
            <a:off x="819824" y="2556492"/>
            <a:ext cx="898301" cy="69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Primeros Intentos de Capacitación en el Hospital San Andrés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BCA4A7A-0117-4D3F-9A65-3C7AE768B9CF}"/>
              </a:ext>
            </a:extLst>
          </p:cNvPr>
          <p:cNvSpPr txBox="1"/>
          <p:nvPr/>
        </p:nvSpPr>
        <p:spPr>
          <a:xfrm>
            <a:off x="1447807" y="1326223"/>
            <a:ext cx="733649" cy="69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dirty="0">
                <a:latin typeface="Futura Lt BT"/>
                <a:cs typeface="Arial" panose="020B0604020202020204" pitchFamily="34" charset="0"/>
              </a:rPr>
              <a:t>El Hospital de San Andrés se convierte en escuela 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7D7960D2-02F7-406F-A2F9-D178AB5A0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50" t="51705" r="27957" b="38900"/>
          <a:stretch/>
        </p:blipFill>
        <p:spPr>
          <a:xfrm>
            <a:off x="231529" y="1322461"/>
            <a:ext cx="849899" cy="633665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8F26F9-B726-4AB2-98D1-AD5FB951A4F6}"/>
              </a:ext>
            </a:extLst>
          </p:cNvPr>
          <p:cNvSpPr txBox="1"/>
          <p:nvPr/>
        </p:nvSpPr>
        <p:spPr>
          <a:xfrm>
            <a:off x="1921285" y="2556492"/>
            <a:ext cx="752688" cy="118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Se crea la Primera Escuela de Enfermería y el Primer reglamento constitutivo de la Carrera          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58BE54F-09A9-4ECC-890E-78A348815660}"/>
              </a:ext>
            </a:extLst>
          </p:cNvPr>
          <p:cNvSpPr/>
          <p:nvPr/>
        </p:nvSpPr>
        <p:spPr>
          <a:xfrm>
            <a:off x="2709142" y="908003"/>
            <a:ext cx="719614" cy="118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Formación de las Enfermeras a cargo de la Escuela Nacional de Medicina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C8ACB89-45DD-4287-B95B-897EE74BECF5}"/>
              </a:ext>
            </a:extLst>
          </p:cNvPr>
          <p:cNvSpPr/>
          <p:nvPr/>
        </p:nvSpPr>
        <p:spPr>
          <a:xfrm>
            <a:off x="3043483" y="2556493"/>
            <a:ext cx="851103" cy="106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La Universidad de México integra la Enfermería a la Escuela Nacional de Medicina 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534B09F-F74E-4216-8D44-B4402B20F272}"/>
              </a:ext>
            </a:extLst>
          </p:cNvPr>
          <p:cNvSpPr/>
          <p:nvPr/>
        </p:nvSpPr>
        <p:spPr>
          <a:xfrm>
            <a:off x="4143458" y="962661"/>
            <a:ext cx="857084" cy="106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1er plan de estudios para carrera de Enfermería y Parteras. Se crea el Nivel Técnico de Enfermería 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BE3AE28-F99C-4883-8046-34FBF413A2C1}"/>
              </a:ext>
            </a:extLst>
          </p:cNvPr>
          <p:cNvSpPr/>
          <p:nvPr/>
        </p:nvSpPr>
        <p:spPr>
          <a:xfrm>
            <a:off x="4839241" y="2556493"/>
            <a:ext cx="951960" cy="106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La escuela de Enfermería se independiza y se crea la Escuela Nacional de Enfermería y Obstetricia 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92431E3-7B60-43BC-8358-3846F0B1A463}"/>
              </a:ext>
            </a:extLst>
          </p:cNvPr>
          <p:cNvSpPr/>
          <p:nvPr/>
        </p:nvSpPr>
        <p:spPr>
          <a:xfrm>
            <a:off x="5486089" y="1447410"/>
            <a:ext cx="780073" cy="57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Instauración del título y cédula profesional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D2D90D5-3C91-4E15-AB07-EDA00D5FD06D}"/>
              </a:ext>
            </a:extLst>
          </p:cNvPr>
          <p:cNvSpPr/>
          <p:nvPr/>
        </p:nvSpPr>
        <p:spPr>
          <a:xfrm>
            <a:off x="6077032" y="2556492"/>
            <a:ext cx="707370" cy="57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1er Curso para Enfermera Instructora 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E2C34DD-1185-45F5-A8E1-00BB5C6A7168}"/>
              </a:ext>
            </a:extLst>
          </p:cNvPr>
          <p:cNvSpPr/>
          <p:nvPr/>
        </p:nvSpPr>
        <p:spPr>
          <a:xfrm>
            <a:off x="6691252" y="1089231"/>
            <a:ext cx="857085" cy="941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Nuevo Plan de estudio de la UNAM para la Licenciatura en Enfermería y Obstetricia.  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4051872-156D-423F-A42E-3CE99C6E7F74}"/>
              </a:ext>
            </a:extLst>
          </p:cNvPr>
          <p:cNvSpPr/>
          <p:nvPr/>
        </p:nvSpPr>
        <p:spPr>
          <a:xfrm>
            <a:off x="7380797" y="2556492"/>
            <a:ext cx="951960" cy="154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Licenciatura de Enfermería en la FES Iztacala.        Se funda y aprueba y aprueba por COPAES el Consejo  Mexicano para la Acreditación de la Enfermería  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FBFD2CA-2296-4E6E-AA56-DBC639E62E96}"/>
              </a:ext>
            </a:extLst>
          </p:cNvPr>
          <p:cNvSpPr/>
          <p:nvPr/>
        </p:nvSpPr>
        <p:spPr>
          <a:xfrm>
            <a:off x="7973427" y="1210078"/>
            <a:ext cx="794345" cy="69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utura Lt BT"/>
                <a:cs typeface="Arial" panose="020B0604020202020204" pitchFamily="34" charset="0"/>
              </a:rPr>
              <a:t>Vicente Fox reconoce a la Enfermería  como profesión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E5C4254-246D-495B-9BCE-4D8E548DBE88}"/>
              </a:ext>
            </a:extLst>
          </p:cNvPr>
          <p:cNvSpPr/>
          <p:nvPr/>
        </p:nvSpPr>
        <p:spPr>
          <a:xfrm>
            <a:off x="2456201" y="5501415"/>
            <a:ext cx="531777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https://es.slideshare.net/cuepiti/lnea-del-tiempo-de-evolucin-histrica-y-52944223</a:t>
            </a:r>
            <a:r>
              <a:rPr lang="es-MX" sz="788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9B5FD18-4773-4DF5-B9AB-52AE8C01073A}"/>
              </a:ext>
            </a:extLst>
          </p:cNvPr>
          <p:cNvSpPr txBox="1"/>
          <p:nvPr/>
        </p:nvSpPr>
        <p:spPr>
          <a:xfrm>
            <a:off x="336407" y="4383455"/>
            <a:ext cx="99619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263590" y="4077124"/>
            <a:ext cx="8629364" cy="863234"/>
            <a:chOff x="448543" y="5055164"/>
            <a:chExt cx="11505818" cy="1150979"/>
          </a:xfrm>
        </p:grpSpPr>
        <p:sp>
          <p:nvSpPr>
            <p:cNvPr id="58" name="AutoShape 3">
              <a:extLst>
                <a:ext uri="{FF2B5EF4-FFF2-40B4-BE49-F238E27FC236}">
                  <a16:creationId xmlns:a16="http://schemas.microsoft.com/office/drawing/2014/main" id="{6243BD8F-938F-4EB2-9613-5022A253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1" y="5055164"/>
              <a:ext cx="11477640" cy="1150979"/>
            </a:xfrm>
            <a:prstGeom prst="rightArrow">
              <a:avLst>
                <a:gd name="adj1" fmla="val 43271"/>
                <a:gd name="adj2" fmla="val 30623"/>
              </a:avLst>
            </a:prstGeom>
            <a:gradFill rotWithShape="0">
              <a:gsLst>
                <a:gs pos="0">
                  <a:srgbClr val="80B860"/>
                </a:gs>
                <a:gs pos="50000">
                  <a:srgbClr val="6FB242"/>
                </a:gs>
                <a:gs pos="100000">
                  <a:srgbClr val="61A236"/>
                </a:gs>
              </a:gsLst>
              <a:lin ang="5400000"/>
            </a:gradFill>
            <a:ln w="6350" cap="flat" cmpd="sng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9050" dir="5400000" algn="ctr" rotWithShape="0">
                <a:srgbClr val="000000">
                  <a:alpha val="62999"/>
                </a:srgbClr>
              </a:outerShdw>
            </a:effectLst>
          </p:spPr>
          <p:txBody>
            <a:bodyPr lIns="41148" rIns="41148" anchor="ctr"/>
            <a:lstStyle/>
            <a:p>
              <a:pPr defTabSz="61722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altLang="es-MX" sz="126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CA541B80-90A7-462E-9D96-41F7A02D02F5}"/>
                </a:ext>
              </a:extLst>
            </p:cNvPr>
            <p:cNvSpPr txBox="1"/>
            <p:nvPr/>
          </p:nvSpPr>
          <p:spPr>
            <a:xfrm>
              <a:off x="6643279" y="5430597"/>
              <a:ext cx="15267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Equilibrio</a:t>
              </a:r>
              <a:r>
                <a:rPr lang="es-MX" sz="788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1858FEFC-426F-42E7-A7D1-C36E78641E82}"/>
                </a:ext>
              </a:extLst>
            </p:cNvPr>
            <p:cNvSpPr txBox="1"/>
            <p:nvPr/>
          </p:nvSpPr>
          <p:spPr>
            <a:xfrm>
              <a:off x="9441721" y="5430597"/>
              <a:ext cx="23875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b="1" dirty="0">
                  <a:solidFill>
                    <a:schemeClr val="bg1"/>
                  </a:solidFill>
                  <a:highlight>
                    <a:srgbClr val="800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Empoderamiento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4FFE035C-91C9-43F3-AC8B-31E25E20922D}"/>
                </a:ext>
              </a:extLst>
            </p:cNvPr>
            <p:cNvSpPr txBox="1"/>
            <p:nvPr/>
          </p:nvSpPr>
          <p:spPr>
            <a:xfrm>
              <a:off x="448543" y="5430597"/>
              <a:ext cx="17669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Invisibilidad</a:t>
              </a:r>
              <a:r>
                <a:rPr lang="es-MX" sz="788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55" name="Título 1">
            <a:extLst>
              <a:ext uri="{FF2B5EF4-FFF2-40B4-BE49-F238E27FC236}">
                <a16:creationId xmlns:a16="http://schemas.microsoft.com/office/drawing/2014/main" id="{F577F1EC-E0A0-485C-BB37-F9C78C95794F}"/>
              </a:ext>
            </a:extLst>
          </p:cNvPr>
          <p:cNvSpPr txBox="1">
            <a:spLocks/>
          </p:cNvSpPr>
          <p:nvPr/>
        </p:nvSpPr>
        <p:spPr>
          <a:xfrm>
            <a:off x="0" y="533290"/>
            <a:ext cx="6652260" cy="494357"/>
          </a:xfrm>
          <a:prstGeom prst="rect">
            <a:avLst/>
          </a:prstGeom>
          <a:noFill/>
        </p:spPr>
        <p:txBody>
          <a:bodyPr vert="horz" lIns="68545" tIns="34274" rIns="68545" bIns="34274" rtlCol="0" anchor="ctr">
            <a:noAutofit/>
          </a:bodyPr>
          <a:lstStyle>
            <a:defPPr>
              <a:defRPr lang="es-MX"/>
            </a:defPPr>
            <a:lvl1pPr algn="ctr" defTabSz="1828088">
              <a:lnSpc>
                <a:spcPct val="90000"/>
              </a:lnSpc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pPr marL="214313" indent="-214313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dirty="0"/>
              <a:t>Historia y empoderamiento de la enfermería mexicana</a:t>
            </a:r>
          </a:p>
        </p:txBody>
      </p:sp>
    </p:spTree>
    <p:extLst>
      <p:ext uri="{BB962C8B-B14F-4D97-AF65-F5344CB8AC3E}">
        <p14:creationId xmlns:p14="http://schemas.microsoft.com/office/powerpoint/2010/main" val="276562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A7F1144-B546-4716-8801-FF0EC0A075EB}"/>
              </a:ext>
            </a:extLst>
          </p:cNvPr>
          <p:cNvSpPr txBox="1">
            <a:spLocks/>
          </p:cNvSpPr>
          <p:nvPr/>
        </p:nvSpPr>
        <p:spPr>
          <a:xfrm>
            <a:off x="143257" y="474151"/>
            <a:ext cx="6864762" cy="494357"/>
          </a:xfrm>
          <a:prstGeom prst="rect">
            <a:avLst/>
          </a:prstGeom>
          <a:noFill/>
        </p:spPr>
        <p:txBody>
          <a:bodyPr vert="horz" lIns="68545" tIns="34274" rIns="68545" bIns="34274" rtlCol="0" anchor="ctr">
            <a:noAutofit/>
          </a:bodyPr>
          <a:lstStyle>
            <a:defPPr>
              <a:defRPr lang="es-MX"/>
            </a:defPPr>
            <a:lvl1pPr algn="ctr" defTabSz="1828088">
              <a:lnSpc>
                <a:spcPct val="90000"/>
              </a:lnSpc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pPr marL="214313" indent="-214313" algn="l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sz="1650" dirty="0"/>
              <a:t>Hay espacio para el crecimiento del profesional de la enfermería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117141" y="1119422"/>
            <a:ext cx="3643890" cy="3827094"/>
            <a:chOff x="6707152" y="1089388"/>
            <a:chExt cx="4644000" cy="509134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C69322A4-FEA1-436C-8721-E68D69E9584B}"/>
                </a:ext>
              </a:extLst>
            </p:cNvPr>
            <p:cNvGrpSpPr/>
            <p:nvPr/>
          </p:nvGrpSpPr>
          <p:grpSpPr>
            <a:xfrm>
              <a:off x="6707152" y="1536728"/>
              <a:ext cx="4644000" cy="4644000"/>
              <a:chOff x="6694080" y="1392672"/>
              <a:chExt cx="4644000" cy="4644000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F263DE20-AAB2-4B26-9458-F67184AE7335}"/>
                  </a:ext>
                </a:extLst>
              </p:cNvPr>
              <p:cNvSpPr/>
              <p:nvPr/>
            </p:nvSpPr>
            <p:spPr>
              <a:xfrm>
                <a:off x="6694080" y="1392672"/>
                <a:ext cx="4644000" cy="46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/>
              </a:p>
            </p:txBody>
          </p:sp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111FC15-19D0-47D4-9532-5A68F40E4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0853" y="1514732"/>
                <a:ext cx="4456427" cy="4384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4290" tIns="34290" rIns="34290" bIns="3429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205740" indent="-205740" algn="l" defTabSz="822960" rtl="0" fontAlgn="base" hangingPunct="0">
                  <a:lnSpc>
                    <a:spcPct val="90000"/>
                  </a:lnSpc>
                  <a:spcBef>
                    <a:spcPts val="84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52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651510" indent="-240030" algn="l" defTabSz="822960" rtl="0" fontAlgn="base" hangingPunct="0">
                  <a:lnSpc>
                    <a:spcPct val="90000"/>
                  </a:lnSpc>
                  <a:spcBef>
                    <a:spcPts val="84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52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2pPr>
                <a:lvl3pPr marL="1110616" indent="-287656" algn="l" defTabSz="822960" rtl="0" fontAlgn="base" hangingPunct="0">
                  <a:lnSpc>
                    <a:spcPct val="90000"/>
                  </a:lnSpc>
                  <a:spcBef>
                    <a:spcPts val="84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52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3pPr>
                <a:lvl4pPr marL="1543050" indent="-308610" algn="l" defTabSz="822960" rtl="0" fontAlgn="base" hangingPunct="0">
                  <a:lnSpc>
                    <a:spcPct val="90000"/>
                  </a:lnSpc>
                  <a:spcBef>
                    <a:spcPts val="84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52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4pPr>
                <a:lvl5pPr marL="1954530" indent="-308610" algn="l" defTabSz="822960" rtl="0" fontAlgn="base" hangingPunct="0">
                  <a:lnSpc>
                    <a:spcPct val="90000"/>
                  </a:lnSpc>
                  <a:spcBef>
                    <a:spcPts val="84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52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5pPr>
                <a:lvl6pPr marL="3017520" indent="-274320" algn="l" defTabSz="109728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66160" indent="-274320" algn="l" defTabSz="109728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14800" indent="-274320" algn="l" defTabSz="109728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63440" indent="-274320" algn="l" defTabSz="109728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just" defTabSz="514350" hangingPunct="1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476 mil enfermeras y enfermeros</a:t>
                </a:r>
              </a:p>
              <a:p>
                <a:pPr marL="0" algn="just" defTabSz="514350" hangingPunct="1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3.9 por cada mil habitantes</a:t>
                </a:r>
                <a:endParaRPr lang="es-MX" altLang="es-MX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Lt BT" panose="020B0402020204020303"/>
                  <a:sym typeface="Helvetica" panose="020B0604020202020204" pitchFamily="34" charset="0"/>
                </a:endParaRPr>
              </a:p>
              <a:p>
                <a:pPr marL="0" algn="just" defTabSz="514350" hangingPunct="1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La OMS recomienda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6 enfermeras por cada mil habitantes</a:t>
                </a: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. Sólo 5 entidades se acercan a esta proporción: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Coahuila, Colima, Campeche, CDMX y Tamaulipas</a:t>
                </a:r>
              </a:p>
              <a:p>
                <a:pPr marL="0" algn="just" defTabSz="514350" hangingPunct="1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87%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Mujeres</a:t>
                </a:r>
              </a:p>
              <a:p>
                <a:pPr marL="0" algn="just" defTabSz="514350" hangingPunct="1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125 mil </a:t>
                </a: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personas estudian la carrera</a:t>
                </a:r>
              </a:p>
              <a:p>
                <a:pPr marL="0" algn="just" defTabSz="514350" hangingPunct="1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3era profesión en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respeto social</a:t>
                </a: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, por detrás de bomberos e inventores (ENPECYT, 2017)</a:t>
                </a:r>
              </a:p>
              <a:p>
                <a:pPr marL="0" algn="just" defTabSz="514350" hangingPunct="1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Por cada 100 personas con esta ocupación,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43 son profesionistas </a:t>
                </a: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o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especialistas</a:t>
                </a: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,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31 técnicas </a:t>
                </a: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y </a:t>
                </a:r>
                <a:r>
                  <a:rPr lang="es-MX" alt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26 auxiliares </a:t>
                </a:r>
                <a:r>
                  <a:rPr lang="es-MX" altLang="es-MX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Lt BT" panose="020B0402020204020303"/>
                    <a:sym typeface="Helvetica" panose="020B0604020202020204" pitchFamily="34" charset="0"/>
                  </a:rPr>
                  <a:t>en enfermería.</a:t>
                </a: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7002925" y="1089388"/>
              <a:ext cx="4052454" cy="380055"/>
              <a:chOff x="6983177" y="983712"/>
              <a:chExt cx="4052454" cy="380055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6983177" y="983712"/>
                <a:ext cx="4052454" cy="360000"/>
              </a:xfrm>
              <a:prstGeom prst="rect">
                <a:avLst/>
              </a:prstGeom>
              <a:solidFill>
                <a:srgbClr val="5F9D22"/>
              </a:solidFill>
            </p:spPr>
            <p:txBody>
              <a:bodyPr vert="horz" lIns="68545" tIns="34274" rIns="68545" bIns="34274" rtlCol="0" anchor="ctr">
                <a:noAutofit/>
              </a:bodyPr>
              <a:lstStyle/>
              <a:p>
                <a:pPr algn="just" defTabSz="1371066">
                  <a:lnSpc>
                    <a:spcPct val="90000"/>
                  </a:lnSpc>
                </a:pPr>
                <a:endParaRPr lang="es-MX" sz="7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"/>
                  <a:cs typeface="Futura"/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7896286" y="994435"/>
                <a:ext cx="22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chemeClr val="bg1"/>
                    </a:solidFill>
                    <a:latin typeface="Futura"/>
                    <a:cs typeface="Futura"/>
                  </a:rPr>
                  <a:t>En México:</a:t>
                </a:r>
              </a:p>
            </p:txBody>
          </p:sp>
        </p:grpSp>
      </p:grpSp>
      <p:grpSp>
        <p:nvGrpSpPr>
          <p:cNvPr id="17" name="Grupo 16"/>
          <p:cNvGrpSpPr/>
          <p:nvPr/>
        </p:nvGrpSpPr>
        <p:grpSpPr>
          <a:xfrm>
            <a:off x="382969" y="1111380"/>
            <a:ext cx="3481898" cy="3818505"/>
            <a:chOff x="577169" y="1089388"/>
            <a:chExt cx="4642531" cy="5091340"/>
          </a:xfrm>
        </p:grpSpPr>
        <p:grpSp>
          <p:nvGrpSpPr>
            <p:cNvPr id="6" name="Grupo 5"/>
            <p:cNvGrpSpPr/>
            <p:nvPr/>
          </p:nvGrpSpPr>
          <p:grpSpPr>
            <a:xfrm>
              <a:off x="577169" y="1536728"/>
              <a:ext cx="4642531" cy="4644000"/>
              <a:chOff x="6124528" y="1174172"/>
              <a:chExt cx="5416481" cy="5218082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6124528" y="1174172"/>
                <a:ext cx="5416481" cy="5218082"/>
              </a:xfrm>
              <a:prstGeom prst="rect">
                <a:avLst/>
              </a:prstGeom>
              <a:solidFill>
                <a:srgbClr val="5F9D2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200"/>
              </a:p>
            </p:txBody>
          </p:sp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8EC6D02-033A-4A31-BD2F-FAC5979E1B7E}"/>
                  </a:ext>
                </a:extLst>
              </p:cNvPr>
              <p:cNvSpPr txBox="1"/>
              <p:nvPr/>
            </p:nvSpPr>
            <p:spPr>
              <a:xfrm>
                <a:off x="6396371" y="1656400"/>
                <a:ext cx="4872795" cy="428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v"/>
                </a:pP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 </a:t>
                </a:r>
                <a:r>
                  <a:rPr lang="es-MX" sz="1200" b="1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Alto índice de envejecimiento </a:t>
                </a: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(30% de la población arribará a la tercera edad en 2030) </a:t>
                </a: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endParaRPr lang="es-MX" sz="1200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/>
                </a:endParaRP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 </a:t>
                </a:r>
                <a:r>
                  <a:rPr lang="es-MX" sz="1200" b="1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Globalización</a:t>
                </a: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 acelerada de los mercados internacionales </a:t>
                </a: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endParaRPr lang="es-MX" sz="1200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/>
                </a:endParaRPr>
              </a:p>
              <a:p>
                <a:pPr marL="128588" indent="-128588" algn="just">
                  <a:buFont typeface="Wingdings" panose="05000000000000000000" pitchFamily="2" charset="2"/>
                  <a:buChar char="v"/>
                </a:pP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 </a:t>
                </a:r>
                <a:r>
                  <a:rPr lang="es-MX" sz="1200" b="1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Baja natalidad </a:t>
                </a: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en naciones ricas</a:t>
                </a: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endParaRPr lang="es-MX" sz="1200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/>
                </a:endParaRP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 </a:t>
                </a:r>
                <a:r>
                  <a:rPr lang="es-MX" sz="1200" b="1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Alta natalidad </a:t>
                </a: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en naciones pobres</a:t>
                </a: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endParaRPr lang="es-MX" sz="1200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/>
                </a:endParaRP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 Aumento de los </a:t>
                </a:r>
                <a:r>
                  <a:rPr lang="es-MX" sz="1200" b="1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conflictos armados </a:t>
                </a: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por acceso a los recursos naturales</a:t>
                </a: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endParaRPr lang="es-MX" sz="1200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/>
                </a:endParaRPr>
              </a:p>
              <a:p>
                <a:pPr marL="128588" indent="-128588">
                  <a:buFont typeface="Wingdings" panose="05000000000000000000" pitchFamily="2" charset="2"/>
                  <a:buChar char="v"/>
                </a:pPr>
                <a:r>
                  <a:rPr lang="es-MX" sz="1200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 Aumento de las </a:t>
                </a:r>
                <a:r>
                  <a:rPr lang="es-MX" sz="1200" b="1" dirty="0">
                    <a:solidFill>
                      <a:schemeClr val="bg1">
                        <a:lumMod val="95000"/>
                      </a:schemeClr>
                    </a:solidFill>
                    <a:latin typeface="Futura Lt BT" panose="020B0402020204020303"/>
                  </a:rPr>
                  <a:t>brechas de ingreso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795477" y="1089388"/>
              <a:ext cx="4205914" cy="380055"/>
              <a:chOff x="733160" y="1137915"/>
              <a:chExt cx="4205914" cy="380055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733160" y="1137915"/>
                <a:ext cx="4205914" cy="360000"/>
              </a:xfrm>
              <a:prstGeom prst="rect">
                <a:avLst/>
              </a:prstGeom>
              <a:solidFill>
                <a:srgbClr val="D9D9D9"/>
              </a:solidFill>
            </p:spPr>
            <p:txBody>
              <a:bodyPr vert="horz" lIns="68545" tIns="34274" rIns="68545" bIns="34274" rtlCol="0" anchor="ctr">
                <a:noAutofit/>
              </a:bodyPr>
              <a:lstStyle/>
              <a:p>
                <a:pPr algn="just" defTabSz="1371066">
                  <a:lnSpc>
                    <a:spcPct val="90000"/>
                  </a:lnSpc>
                </a:pPr>
                <a:endParaRPr lang="es-MX" sz="7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"/>
                  <a:cs typeface="Futura"/>
                </a:endParaRPr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1787247" y="1148638"/>
                <a:ext cx="20977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Std Book"/>
                    <a:cs typeface="Arial" panose="020B0604020202020204" pitchFamily="34" charset="0"/>
                  </a:rPr>
                  <a:t>En el mundo: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59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BC7BA5E-FE18-4F5A-9F18-1846AA9F4BE9}"/>
              </a:ext>
            </a:extLst>
          </p:cNvPr>
          <p:cNvSpPr txBox="1"/>
          <p:nvPr/>
        </p:nvSpPr>
        <p:spPr>
          <a:xfrm>
            <a:off x="2291054" y="5187762"/>
            <a:ext cx="4561891" cy="2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1148" rIns="41148">
            <a:spAutoFit/>
          </a:bodyPr>
          <a:lstStyle>
            <a:defPPr>
              <a:defRPr lang="es-MX"/>
            </a:defPPr>
            <a:lvl1pPr indent="0" algn="ctr" defTabSz="685800" fontAlgn="base">
              <a:lnSpc>
                <a:spcPct val="150000"/>
              </a:lnSpc>
              <a:spcBef>
                <a:spcPts val="840"/>
              </a:spcBef>
              <a:spcAft>
                <a:spcPct val="0"/>
              </a:spcAft>
              <a:buSzPct val="100000"/>
              <a:defRPr sz="900">
                <a:latin typeface="Futura Lt BT" panose="020B0402020204020303"/>
                <a:cs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9144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13716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1828800" indent="1371600" defTabSz="6858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es-MX" altLang="es-MX" sz="675" dirty="0">
                <a:sym typeface="Calibri" panose="020F0502020204030204" pitchFamily="34" charset="0"/>
              </a:rPr>
              <a:t>Fuente: </a:t>
            </a:r>
            <a:r>
              <a:rPr lang="es-MX" sz="675" dirty="0">
                <a:hlinkClick r:id="rId2"/>
              </a:rPr>
              <a:t>https://www.excelsior.com.mx/nacional/faltan-255-mil-enfermeras-en-mexico-escasez-de-plazas/1258135</a:t>
            </a:r>
            <a:endParaRPr lang="es-MX" sz="675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A7F1144-B546-4716-8801-FF0EC0A075EB}"/>
              </a:ext>
            </a:extLst>
          </p:cNvPr>
          <p:cNvSpPr txBox="1">
            <a:spLocks/>
          </p:cNvSpPr>
          <p:nvPr/>
        </p:nvSpPr>
        <p:spPr>
          <a:xfrm>
            <a:off x="204629" y="425818"/>
            <a:ext cx="5025300" cy="494357"/>
          </a:xfrm>
          <a:prstGeom prst="rect">
            <a:avLst/>
          </a:prstGeom>
          <a:noFill/>
        </p:spPr>
        <p:txBody>
          <a:bodyPr vert="horz" lIns="68545" tIns="34274" rIns="68545" bIns="34274" rtlCol="0" anchor="ctr">
            <a:noAutofit/>
          </a:bodyPr>
          <a:lstStyle>
            <a:defPPr>
              <a:defRPr lang="es-MX"/>
            </a:defPPr>
            <a:lvl1pPr algn="ctr" defTabSz="1828088">
              <a:lnSpc>
                <a:spcPct val="90000"/>
              </a:lnSpc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pPr marL="214313" indent="-214313" algn="l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dirty="0"/>
              <a:t>¿Cómo gasta el mundo en salud?</a:t>
            </a: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95334B86-23FD-4F5F-A98D-E8B88ACC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93" y="1032351"/>
            <a:ext cx="6716412" cy="418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494BD32-1F3A-47FA-AD83-F82F5AC92ACB}"/>
              </a:ext>
            </a:extLst>
          </p:cNvPr>
          <p:cNvSpPr/>
          <p:nvPr/>
        </p:nvSpPr>
        <p:spPr>
          <a:xfrm>
            <a:off x="5229929" y="4372708"/>
            <a:ext cx="2700276" cy="58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2019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>
            <a:extLst>
              <a:ext uri="{FF2B5EF4-FFF2-40B4-BE49-F238E27FC236}">
                <a16:creationId xmlns:a16="http://schemas.microsoft.com/office/drawing/2014/main" id="{61600E75-6DEC-40B3-86A7-B5462136295C}"/>
              </a:ext>
            </a:extLst>
          </p:cNvPr>
          <p:cNvSpPr txBox="1">
            <a:spLocks/>
          </p:cNvSpPr>
          <p:nvPr/>
        </p:nvSpPr>
        <p:spPr bwMode="auto">
          <a:xfrm>
            <a:off x="2174506" y="1212208"/>
            <a:ext cx="205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148" rIns="41148">
            <a:spAutoFit/>
          </a:bodyPr>
          <a:lstStyle>
            <a:lvl1pPr defTabSz="457200"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defTabSz="457200"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defTabSz="457200"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defTabSz="457200"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defTabSz="457200"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3716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3716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3716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3716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41148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750" dirty="0">
                <a:solidFill>
                  <a:srgbClr val="333333"/>
                </a:solidFill>
                <a:latin typeface="Futura Lt BT" panose="020B0402020204020303"/>
                <a:cs typeface="Arial" panose="020B0604020202020204" pitchFamily="34" charset="0"/>
                <a:sym typeface="Arial" panose="020B0604020202020204" pitchFamily="34" charset="0"/>
              </a:rPr>
              <a:t>Alemania busca a “enfermeras mexicanas” que deseen trabajar en el país germano por 39 mil pesos al mes.</a:t>
            </a:r>
          </a:p>
          <a:p>
            <a:pPr defTabSz="41148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750" dirty="0">
                <a:latin typeface="Futura Lt BT" panose="020B0402020204020303"/>
                <a:sym typeface="Arial" panose="020B0604020202020204" pitchFamily="34" charset="0"/>
                <a:hlinkClick r:id="rId2"/>
              </a:rPr>
              <a:t>https://www.launion.com.mx/morelos/internacional/noticias/137913-alemania-busca-a-enfermeras-mexicanas-que-deseen-trabajar-en-el-pais-germano-por-39-mil-pesos-al-mes.html</a:t>
            </a:r>
            <a:r>
              <a:rPr lang="es-MX" altLang="es-MX" sz="750" dirty="0">
                <a:latin typeface="Futura Lt BT" panose="020B0402020204020303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869634-EB7E-4628-BE8D-DB1996A7B621}"/>
              </a:ext>
            </a:extLst>
          </p:cNvPr>
          <p:cNvSpPr txBox="1"/>
          <p:nvPr/>
        </p:nvSpPr>
        <p:spPr>
          <a:xfrm>
            <a:off x="6837893" y="1373137"/>
            <a:ext cx="205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dirty="0">
                <a:latin typeface="Futura Lt BT" panose="020B0402020204020303"/>
              </a:rPr>
              <a:t>0,99 enfermeras por cada mil habitantes en Brasil.</a:t>
            </a:r>
          </a:p>
          <a:p>
            <a:r>
              <a:rPr lang="es-MX" sz="750" dirty="0">
                <a:latin typeface="Futura Lt BT" panose="020B0402020204020303"/>
                <a:hlinkClick r:id="rId3"/>
              </a:rPr>
              <a:t>http://www.osinsa.org/2014/08/28/el-problema-de-la-enfermeria-en-brasil/</a:t>
            </a:r>
            <a:endParaRPr lang="es-MX" sz="750" dirty="0">
              <a:latin typeface="Futura Lt BT" panose="020B0402020204020303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0B99B5-EAD2-4386-AC13-AA05F5ED4C98}"/>
              </a:ext>
            </a:extLst>
          </p:cNvPr>
          <p:cNvSpPr/>
          <p:nvPr/>
        </p:nvSpPr>
        <p:spPr>
          <a:xfrm>
            <a:off x="2174506" y="3898851"/>
            <a:ext cx="205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750" dirty="0">
                <a:solidFill>
                  <a:srgbClr val="333333"/>
                </a:solidFill>
                <a:latin typeface="Futura Lt BT" panose="020B0402020204020303"/>
              </a:rPr>
              <a:t>Canadá requiere trabajadores en decenas de profesiones y oficios.</a:t>
            </a:r>
          </a:p>
          <a:p>
            <a:pPr fontAlgn="base"/>
            <a:r>
              <a:rPr lang="es-MX" sz="750" dirty="0">
                <a:latin typeface="Futura Lt BT" panose="020B0402020204020303"/>
                <a:hlinkClick r:id="rId4"/>
              </a:rPr>
              <a:t>https://www.mientrastantoenmexico.mx/canada-busca-a-mexicanos/</a:t>
            </a:r>
            <a:endParaRPr lang="es-MX" sz="750" dirty="0">
              <a:solidFill>
                <a:srgbClr val="333333"/>
              </a:solidFill>
              <a:latin typeface="Futura Lt BT" panose="020B0402020204020303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121926-B90B-4FCD-872F-F5BC730B686F}"/>
              </a:ext>
            </a:extLst>
          </p:cNvPr>
          <p:cNvSpPr/>
          <p:nvPr/>
        </p:nvSpPr>
        <p:spPr>
          <a:xfrm>
            <a:off x="2174506" y="2632075"/>
            <a:ext cx="20520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50" dirty="0">
                <a:latin typeface="Futura Lt BT" panose="020B0402020204020303"/>
              </a:rPr>
              <a:t>Francia busca enfermeras, una oportunidad única para emigrar.</a:t>
            </a:r>
          </a:p>
          <a:p>
            <a:r>
              <a:rPr lang="es-MX" sz="750" dirty="0">
                <a:latin typeface="Futura Lt BT" panose="020B0402020204020303"/>
                <a:hlinkClick r:id="rId5"/>
              </a:rPr>
              <a:t>https://www.atriajobs.com/francia-busca-enfermeras-una-oportunidad-unica-para-emigrar/</a:t>
            </a:r>
            <a:r>
              <a:rPr lang="es-MX" sz="750" dirty="0">
                <a:latin typeface="Futura Lt BT" panose="020B0402020204020303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8CFAEAF-4504-47F9-8720-FC15C18F8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91" y="2505184"/>
            <a:ext cx="1754786" cy="900115"/>
          </a:xfrm>
          <a:prstGeom prst="rect">
            <a:avLst/>
          </a:prstGeom>
        </p:spPr>
      </p:pic>
      <p:pic>
        <p:nvPicPr>
          <p:cNvPr id="3074" name="Picture 2" descr="Resultado de imagen para canadÃ¡">
            <a:extLst>
              <a:ext uri="{FF2B5EF4-FFF2-40B4-BE49-F238E27FC236}">
                <a16:creationId xmlns:a16="http://schemas.microsoft.com/office/drawing/2014/main" id="{3C0A81EB-B337-4EAC-8B4F-320F6722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1" y="3692479"/>
            <a:ext cx="1754786" cy="9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CEEA7C3-7CFE-4090-ADFF-0C2336A4B671}"/>
              </a:ext>
            </a:extLst>
          </p:cNvPr>
          <p:cNvSpPr/>
          <p:nvPr/>
        </p:nvSpPr>
        <p:spPr>
          <a:xfrm>
            <a:off x="6837893" y="2711422"/>
            <a:ext cx="20520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50" dirty="0">
                <a:latin typeface="Futura Lt BT" panose="020B0402020204020303"/>
                <a:cs typeface="Arial" panose="020B0604020202020204" pitchFamily="34" charset="0"/>
              </a:rPr>
              <a:t>7 de cada 10 enfermeras mexicanas quieren migrar.</a:t>
            </a:r>
          </a:p>
          <a:p>
            <a:r>
              <a:rPr lang="es-MX" sz="750" dirty="0">
                <a:latin typeface="Futura Lt BT" panose="020B0402020204020303"/>
                <a:cs typeface="Arial" panose="020B0604020202020204" pitchFamily="34" charset="0"/>
                <a:hlinkClick r:id="rId8"/>
              </a:rPr>
              <a:t>http://www.elpulsolaboral.com.mx/seguridad-social-y-salud/2427/7-de-cada-10-enfermeras-mexicanas-quieren-migrar</a:t>
            </a:r>
            <a:endParaRPr lang="es-MX" sz="750" dirty="0">
              <a:latin typeface="Futura Lt BT" panose="020B0402020204020303"/>
              <a:cs typeface="Arial" panose="020B0604020202020204" pitchFamily="34" charset="0"/>
            </a:endParaRPr>
          </a:p>
        </p:txBody>
      </p:sp>
      <p:pic>
        <p:nvPicPr>
          <p:cNvPr id="3078" name="Picture 6" descr="Resultado de imagen para problemas de enfermerÃ­a en siria">
            <a:extLst>
              <a:ext uri="{FF2B5EF4-FFF2-40B4-BE49-F238E27FC236}">
                <a16:creationId xmlns:a16="http://schemas.microsoft.com/office/drawing/2014/main" id="{35452D1F-5F36-4256-8D6C-546CDCC8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90" y="3929500"/>
            <a:ext cx="1809000" cy="10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C411CB9-5D84-4910-A5B2-891CD7291B56}"/>
              </a:ext>
            </a:extLst>
          </p:cNvPr>
          <p:cNvSpPr/>
          <p:nvPr/>
        </p:nvSpPr>
        <p:spPr>
          <a:xfrm>
            <a:off x="6837893" y="4165684"/>
            <a:ext cx="205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50" dirty="0">
                <a:latin typeface="Futura Lt BT" panose="020B0402020204020303"/>
                <a:cs typeface="Arial" panose="020B0604020202020204" pitchFamily="34" charset="0"/>
              </a:rPr>
              <a:t>La crisis en el Medio Oriente. Situación extrema de los servicios de salud.</a:t>
            </a:r>
          </a:p>
          <a:p>
            <a:r>
              <a:rPr lang="es-MX" sz="750" dirty="0">
                <a:latin typeface="Futura Lt BT" panose="020B0402020204020303"/>
                <a:hlinkClick r:id="rId10"/>
              </a:rPr>
              <a:t>https://www.icrc.org/es/donde-trabajamos/medio-oriente/siria</a:t>
            </a:r>
            <a:endParaRPr lang="es-MX" sz="750" dirty="0">
              <a:latin typeface="Futura Lt BT" panose="020B0402020204020303"/>
              <a:cs typeface="Arial" panose="020B0604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A7F1144-B546-4716-8801-FF0EC0A075EB}"/>
              </a:ext>
            </a:extLst>
          </p:cNvPr>
          <p:cNvSpPr txBox="1">
            <a:spLocks/>
          </p:cNvSpPr>
          <p:nvPr/>
        </p:nvSpPr>
        <p:spPr>
          <a:xfrm>
            <a:off x="1746" y="411531"/>
            <a:ext cx="5025300" cy="494357"/>
          </a:xfrm>
          <a:prstGeom prst="rect">
            <a:avLst/>
          </a:prstGeom>
          <a:noFill/>
        </p:spPr>
        <p:txBody>
          <a:bodyPr vert="horz" lIns="68545" tIns="34274" rIns="68545" bIns="34274" rtlCol="0" anchor="ctr">
            <a:noAutofit/>
          </a:bodyPr>
          <a:lstStyle>
            <a:defPPr>
              <a:defRPr lang="es-MX"/>
            </a:defPPr>
            <a:lvl1pPr algn="ctr" defTabSz="1828088">
              <a:lnSpc>
                <a:spcPct val="90000"/>
              </a:lnSpc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Futura Std Book"/>
                <a:cs typeface="Arial" panose="020B0604020202020204" pitchFamily="34" charset="0"/>
              </a:defRPr>
            </a:lvl1pPr>
          </a:lstStyle>
          <a:p>
            <a:pPr marL="214313" indent="-214313">
              <a:buClr>
                <a:srgbClr val="5F9D22"/>
              </a:buClr>
              <a:buSzPct val="150000"/>
              <a:buFont typeface="Arial"/>
              <a:buChar char="•"/>
            </a:pPr>
            <a:r>
              <a:rPr lang="es-MX" dirty="0"/>
              <a:t>Asimetrías de la enfermería en el mundo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4502797" y="1008958"/>
            <a:ext cx="9820" cy="4077000"/>
          </a:xfrm>
          <a:prstGeom prst="line">
            <a:avLst/>
          </a:prstGeom>
          <a:ln w="38100" cmpd="sng">
            <a:solidFill>
              <a:srgbClr val="5F9D2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Fichier:Flag of Germany.svg — Wiktionnaire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0" y="1196031"/>
            <a:ext cx="1708226" cy="1024936"/>
          </a:xfrm>
          <a:prstGeom prst="rect">
            <a:avLst/>
          </a:prstGeom>
        </p:spPr>
      </p:pic>
      <p:pic>
        <p:nvPicPr>
          <p:cNvPr id="19" name="Imagen 18" descr="Archivo:Flag of Brazil.svg - Wikisource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7244" r="-390" b="7496"/>
          <a:stretch/>
        </p:blipFill>
        <p:spPr>
          <a:xfrm>
            <a:off x="4948128" y="1140445"/>
            <a:ext cx="1669327" cy="996300"/>
          </a:xfrm>
          <a:prstGeom prst="rect">
            <a:avLst/>
          </a:prstGeom>
        </p:spPr>
      </p:pic>
      <p:pic>
        <p:nvPicPr>
          <p:cNvPr id="20" name="Imagen 19" descr="SD: RETORNAN A SUS INMUEBLES PERSONAL Y PRESTACIÓN DE ..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90" y="2294680"/>
            <a:ext cx="1674000" cy="14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58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3371</Words>
  <Application>Microsoft Office PowerPoint</Application>
  <PresentationFormat>Presentación en pantalla (16:10)</PresentationFormat>
  <Paragraphs>328</Paragraphs>
  <Slides>32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Footlight MT Light</vt:lpstr>
      <vt:lpstr>Futura</vt:lpstr>
      <vt:lpstr>Futura Lt BT</vt:lpstr>
      <vt:lpstr>Futura Std Book</vt:lpstr>
      <vt:lpstr>Helvetica</vt:lpstr>
      <vt:lpstr>Montserrat-Bold</vt:lpstr>
      <vt:lpstr>Wingdings</vt:lpstr>
      <vt:lpstr>Tema de Office</vt:lpstr>
      <vt:lpstr>Presentación de PowerPoint</vt:lpstr>
      <vt:lpstr>Presentación de PowerPoint</vt:lpstr>
      <vt:lpstr>Presentación de PowerPoint</vt:lpstr>
      <vt:lpstr>I. Prólogo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II. Prospectiva muy general de la educación superior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Universo de trabajo vs programas acreditados </vt:lpstr>
      <vt:lpstr>Presentación de PowerPoint</vt:lpstr>
      <vt:lpstr>Presentación de PowerPoint</vt:lpstr>
      <vt:lpstr>Presentación de PowerPoint</vt:lpstr>
      <vt:lpstr>Presentación de PowerPoint</vt:lpstr>
      <vt:lpstr>Promoción Internacionalización en casa / internacionalización del currículo</vt:lpstr>
      <vt:lpstr>Y en este escenario, ¿qué le corresponde a las agencias de AC?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Lucky GR</dc:creator>
  <cp:lastModifiedBy>Area Tecnica</cp:lastModifiedBy>
  <cp:revision>754</cp:revision>
  <cp:lastPrinted>2019-06-11T15:46:51Z</cp:lastPrinted>
  <dcterms:created xsi:type="dcterms:W3CDTF">2019-02-14T18:16:24Z</dcterms:created>
  <dcterms:modified xsi:type="dcterms:W3CDTF">2019-06-19T20:43:53Z</dcterms:modified>
</cp:coreProperties>
</file>