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2" r:id="rId3"/>
    <p:sldId id="376" r:id="rId4"/>
    <p:sldId id="385" r:id="rId5"/>
    <p:sldId id="386" r:id="rId6"/>
    <p:sldId id="380" r:id="rId7"/>
    <p:sldId id="377" r:id="rId8"/>
    <p:sldId id="378" r:id="rId9"/>
    <p:sldId id="379" r:id="rId10"/>
    <p:sldId id="387" r:id="rId11"/>
    <p:sldId id="384" r:id="rId12"/>
    <p:sldId id="388" r:id="rId13"/>
    <p:sldId id="389" r:id="rId14"/>
    <p:sldId id="390" r:id="rId15"/>
    <p:sldId id="391" r:id="rId16"/>
    <p:sldId id="392" r:id="rId17"/>
    <p:sldId id="383" r:id="rId18"/>
  </p:sldIdLst>
  <p:sldSz cx="9144000" cy="6858000" type="screen4x3"/>
  <p:notesSz cx="6950075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85A1E6B-952B-4C87-91B5-8F35F6F22B77}">
          <p14:sldIdLst>
            <p14:sldId id="256"/>
            <p14:sldId id="382"/>
            <p14:sldId id="376"/>
            <p14:sldId id="385"/>
            <p14:sldId id="386"/>
            <p14:sldId id="380"/>
            <p14:sldId id="377"/>
            <p14:sldId id="378"/>
            <p14:sldId id="379"/>
            <p14:sldId id="387"/>
            <p14:sldId id="384"/>
            <p14:sldId id="388"/>
            <p14:sldId id="389"/>
            <p14:sldId id="390"/>
            <p14:sldId id="391"/>
            <p14:sldId id="392"/>
            <p14:sldId id="383"/>
          </p14:sldIdLst>
        </p14:section>
        <p14:section name="Sección sin título" id="{A567A6AC-FFFE-4D24-B3B7-C872865B2F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49">
          <p15:clr>
            <a:srgbClr val="A4A3A4"/>
          </p15:clr>
        </p15:guide>
        <p15:guide id="4" pos="28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lena Barrera" initials="MEB" lastIdx="2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1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3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54" y="22"/>
      </p:cViewPr>
      <p:guideLst>
        <p:guide orient="horz" pos="2160"/>
        <p:guide pos="2880"/>
        <p:guide orient="horz" pos="2149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472B3-2F80-4228-BD17-B4B25058AFB1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9056-BE69-4BD4-A229-BD290618D2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725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9242B33-A689-4C0A-B42D-F9F78475830C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AB76848-5CE5-4A8C-ADCC-3A7B73F55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63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088CB-1E2D-49CE-85FB-23959137720A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3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0224-734E-4275-99F5-10FB58635E4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88AB-83E4-49F5-BCD8-EAFDDEE6099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8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3B94A-B1F0-484B-A0E4-BA67033200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8795"/>
            <a:ext cx="3886200" cy="50581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8795"/>
            <a:ext cx="3886200" cy="50581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0C4411-AC4B-404E-93AB-C1C7C438929E}" type="datetimeFigureOut">
              <a:rPr lang="es-MX" smtClean="0"/>
              <a:pPr/>
              <a:t>20/06/2019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E1D6-75EF-4D23-8A95-2AA66A06D076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97740" y="107576"/>
            <a:ext cx="6417610" cy="602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N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1E7-864E-427C-B587-FABCA880C514}" type="datetimeFigureOut">
              <a:rPr lang="es-NI" smtClean="0"/>
              <a:t>20/6/2019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74C7-7279-451A-B8A6-33544FF99AB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679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7F46-50CC-AC4A-A635-7C64B339BCB3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A2DB-EB96-DB49-B468-91014BDA6C38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Diapositiva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he93fL5M9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acei@cacei.org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6.png@01CFE874.C26FF04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94528" y="2901088"/>
            <a:ext cx="548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000090"/>
                </a:solidFill>
              </a:rPr>
              <a:t>Pertinencia de los </a:t>
            </a:r>
            <a:endParaRPr lang="es-MX" sz="2800" b="1" i="1" dirty="0" smtClean="0">
              <a:solidFill>
                <a:srgbClr val="000090"/>
              </a:solidFill>
            </a:endParaRPr>
          </a:p>
          <a:p>
            <a:pPr algn="ctr"/>
            <a:r>
              <a:rPr lang="es-MX" sz="2800" b="1" i="1" dirty="0" smtClean="0">
                <a:solidFill>
                  <a:srgbClr val="000090"/>
                </a:solidFill>
              </a:rPr>
              <a:t>Programas Educativos</a:t>
            </a:r>
            <a:endParaRPr lang="es-MX" sz="2800" b="1" i="1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34769" y="5589240"/>
            <a:ext cx="3384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i="1" dirty="0" smtClean="0">
                <a:solidFill>
                  <a:srgbClr val="002060"/>
                </a:solidFill>
              </a:rPr>
              <a:t>Mtra. Ma. Elena Barrera Bustillos</a:t>
            </a:r>
          </a:p>
          <a:p>
            <a:pPr algn="r"/>
            <a:r>
              <a:rPr lang="es-MX" b="1" i="1" dirty="0" smtClean="0">
                <a:solidFill>
                  <a:srgbClr val="002060"/>
                </a:solidFill>
              </a:rPr>
              <a:t>Ciudad de México</a:t>
            </a:r>
          </a:p>
          <a:p>
            <a:pPr algn="r"/>
            <a:r>
              <a:rPr lang="es-MX" dirty="0" smtClean="0">
                <a:solidFill>
                  <a:srgbClr val="002060"/>
                </a:solidFill>
              </a:rPr>
              <a:t>20 de junio de 2019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1536" y="1633956"/>
            <a:ext cx="79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Consejo Mexicano para la Acreditación de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Enfermería, A. C. </a:t>
            </a:r>
            <a:endParaRPr lang="es-MX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0"/>
            <a:ext cx="3638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13212" y="934762"/>
            <a:ext cx="4955178" cy="5605375"/>
          </a:xfrm>
        </p:spPr>
        <p:txBody>
          <a:bodyPr>
            <a:normAutofit fontScale="92500" lnSpcReduction="20000"/>
          </a:bodyPr>
          <a:lstStyle/>
          <a:p>
            <a:r>
              <a:rPr lang="es-MX" sz="2000" b="1" dirty="0" smtClean="0"/>
              <a:t>La Industria 4.0, industria inteligente o </a:t>
            </a:r>
            <a:r>
              <a:rPr lang="es-MX" sz="2000" b="1" dirty="0" err="1" smtClean="0"/>
              <a:t>ciberindustria</a:t>
            </a:r>
            <a:r>
              <a:rPr lang="es-MX" sz="2000" b="1" dirty="0" smtClean="0"/>
              <a:t> </a:t>
            </a:r>
            <a:r>
              <a:rPr lang="es-MX" sz="2000" dirty="0" smtClean="0"/>
              <a:t>es una </a:t>
            </a:r>
            <a:r>
              <a:rPr lang="es-MX" sz="2000" b="1" i="1" dirty="0" smtClean="0"/>
              <a:t>industria</a:t>
            </a:r>
            <a:r>
              <a:rPr lang="es-MX" sz="2000" dirty="0" smtClean="0"/>
              <a:t> totalmente </a:t>
            </a:r>
            <a:r>
              <a:rPr lang="es-MX" sz="2000" b="1" i="1" dirty="0" smtClean="0"/>
              <a:t>digitalizada</a:t>
            </a:r>
            <a:r>
              <a:rPr lang="es-MX" sz="2000" dirty="0" smtClean="0"/>
              <a:t> con una </a:t>
            </a:r>
            <a:r>
              <a:rPr lang="es-MX" sz="2000" b="1" i="1" dirty="0" smtClean="0"/>
              <a:t>evolución y desarrollo exponencial</a:t>
            </a:r>
            <a:r>
              <a:rPr lang="es-MX" sz="2000" dirty="0" smtClean="0"/>
              <a:t>, en un entorno de avances y cambios nunca antes vistos.</a:t>
            </a:r>
          </a:p>
          <a:p>
            <a:endParaRPr lang="es-MX" sz="2000" dirty="0"/>
          </a:p>
          <a:p>
            <a:r>
              <a:rPr lang="es-MX" sz="2100" dirty="0" smtClean="0"/>
              <a:t>Los pilares </a:t>
            </a:r>
            <a:r>
              <a:rPr lang="es-MX" sz="2100" dirty="0" err="1" smtClean="0"/>
              <a:t>incluídos</a:t>
            </a:r>
            <a:r>
              <a:rPr lang="es-MX" sz="2100" dirty="0" smtClean="0"/>
              <a:t> son:</a:t>
            </a:r>
          </a:p>
          <a:p>
            <a:pPr lvl="1"/>
            <a:r>
              <a:rPr lang="es-MX" sz="1900" dirty="0" smtClean="0"/>
              <a:t>la digitalización de los procesos, </a:t>
            </a:r>
          </a:p>
          <a:p>
            <a:pPr lvl="1"/>
            <a:r>
              <a:rPr lang="es-MX" sz="1900" dirty="0" smtClean="0"/>
              <a:t>el </a:t>
            </a:r>
            <a:r>
              <a:rPr lang="es-MX" sz="1900" i="1" dirty="0"/>
              <a:t>B</a:t>
            </a:r>
            <a:r>
              <a:rPr lang="es-MX" sz="1900" i="1" dirty="0" smtClean="0"/>
              <a:t>ig </a:t>
            </a:r>
            <a:r>
              <a:rPr lang="es-MX" sz="1900" i="1" dirty="0"/>
              <a:t>D</a:t>
            </a:r>
            <a:r>
              <a:rPr lang="es-MX" sz="1900" i="1" dirty="0" smtClean="0"/>
              <a:t>ata, </a:t>
            </a:r>
          </a:p>
          <a:p>
            <a:pPr lvl="1"/>
            <a:r>
              <a:rPr lang="es-MX" sz="1900" i="1" dirty="0" smtClean="0"/>
              <a:t>los robots autónomos,</a:t>
            </a:r>
          </a:p>
          <a:p>
            <a:pPr lvl="1"/>
            <a:r>
              <a:rPr lang="es-MX" sz="1900" i="1" dirty="0" smtClean="0"/>
              <a:t>la nanotecnología,</a:t>
            </a:r>
          </a:p>
          <a:p>
            <a:pPr lvl="1"/>
            <a:r>
              <a:rPr lang="es-MX" sz="1900" i="1" dirty="0" smtClean="0"/>
              <a:t>los nuevos materiales,</a:t>
            </a:r>
          </a:p>
          <a:p>
            <a:pPr lvl="1"/>
            <a:r>
              <a:rPr lang="es-MX" sz="1900" i="1" dirty="0" smtClean="0"/>
              <a:t>la realidad aumentada,</a:t>
            </a:r>
          </a:p>
          <a:p>
            <a:pPr lvl="1"/>
            <a:r>
              <a:rPr lang="es-MX" sz="1900" i="1" dirty="0" smtClean="0"/>
              <a:t>la manufactura aditiva,, </a:t>
            </a:r>
          </a:p>
          <a:p>
            <a:pPr lvl="1"/>
            <a:r>
              <a:rPr lang="es-MX" sz="1900" i="1" dirty="0" smtClean="0"/>
              <a:t>el internet de las cosas, </a:t>
            </a:r>
          </a:p>
          <a:p>
            <a:pPr lvl="1"/>
            <a:r>
              <a:rPr lang="es-MX" sz="1900" i="1" dirty="0" smtClean="0"/>
              <a:t>nuevas formas de obtener energía, la </a:t>
            </a:r>
            <a:r>
              <a:rPr lang="es-MX" sz="1900" i="1" dirty="0" err="1" smtClean="0"/>
              <a:t>ciberseguridad</a:t>
            </a:r>
            <a:r>
              <a:rPr lang="es-MX" sz="1900" i="1" dirty="0" smtClean="0"/>
              <a:t>,</a:t>
            </a:r>
          </a:p>
          <a:p>
            <a:pPr lvl="1"/>
            <a:r>
              <a:rPr lang="es-MX" sz="1900" i="1" dirty="0" smtClean="0"/>
              <a:t>el desarrollo informático y</a:t>
            </a:r>
          </a:p>
          <a:p>
            <a:pPr lvl="1"/>
            <a:r>
              <a:rPr lang="es-MX" sz="1900" i="1" dirty="0" smtClean="0"/>
              <a:t>las nuevas capacidades de aprendizaje de las máquinas</a:t>
            </a:r>
            <a:r>
              <a:rPr lang="es-MX" sz="1700" i="1" dirty="0" smtClean="0"/>
              <a:t>.</a:t>
            </a:r>
            <a:endParaRPr lang="es-MX" sz="1700" i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2" y="934762"/>
            <a:ext cx="3886200" cy="2883722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 smtClean="0"/>
              <a:t>Industria 4.0 </a:t>
            </a:r>
            <a:r>
              <a:rPr lang="es-MX" sz="2800" b="1" dirty="0"/>
              <a:t> </a:t>
            </a:r>
            <a:r>
              <a:rPr lang="es-MX" sz="2800" b="1" dirty="0" smtClean="0"/>
              <a:t>y su impacto en IES</a:t>
            </a:r>
            <a:endParaRPr lang="es-MX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40" y="3907971"/>
            <a:ext cx="3457303" cy="17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4893" y="1565139"/>
            <a:ext cx="6383970" cy="4924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419" sz="2000" dirty="0" smtClean="0"/>
              <a:t>La pertinencia de los programas educativos debe responder a las tendencias de la Industria 4.0:</a:t>
            </a:r>
          </a:p>
          <a:p>
            <a:pPr marL="342900" indent="-342900">
              <a:buFont typeface="+mj-lt"/>
              <a:buAutoNum type="alphaLcPeriod"/>
            </a:pPr>
            <a:r>
              <a:rPr lang="es-419" sz="2000" dirty="0" smtClean="0"/>
              <a:t>El uso de robots para la detección y tratamiento de enfermedades</a:t>
            </a:r>
          </a:p>
          <a:p>
            <a:pPr marL="342900" indent="-342900">
              <a:buFont typeface="+mj-lt"/>
              <a:buAutoNum type="alphaLcPeriod"/>
            </a:pPr>
            <a:r>
              <a:rPr lang="es-419" sz="2000" dirty="0" smtClean="0"/>
              <a:t>Los asistentes virtuales que podrán contestar todas las preguntas de un paciente (</a:t>
            </a:r>
            <a:r>
              <a:rPr lang="es-419" sz="2000" dirty="0" err="1" smtClean="0"/>
              <a:t>Siri</a:t>
            </a:r>
            <a:r>
              <a:rPr lang="es-419" sz="2000" dirty="0" smtClean="0"/>
              <a:t>, Alexa y </a:t>
            </a:r>
            <a:r>
              <a:rPr lang="es-419" sz="2000" dirty="0" err="1" smtClean="0"/>
              <a:t>Cortana</a:t>
            </a:r>
            <a:r>
              <a:rPr lang="es-419" sz="2000" dirty="0" smtClean="0"/>
              <a:t>).</a:t>
            </a:r>
          </a:p>
          <a:p>
            <a:pPr marL="342900" indent="-342900">
              <a:buFont typeface="+mj-lt"/>
              <a:buAutoNum type="alphaLcPeriod"/>
            </a:pPr>
            <a:r>
              <a:rPr lang="es-419" sz="2000" dirty="0" smtClean="0"/>
              <a:t>La tecnología médica avanzada que reemplazará las actividades rutinarias</a:t>
            </a:r>
          </a:p>
          <a:p>
            <a:pPr marL="342900" indent="-342900">
              <a:buFont typeface="+mj-lt"/>
              <a:buAutoNum type="alphaLcPeriod"/>
            </a:pPr>
            <a:r>
              <a:rPr lang="es-419" sz="2000" dirty="0" smtClean="0"/>
              <a:t>El uso de sensores y computadoras para hacer mejores y más certeros diagnósticos.</a:t>
            </a:r>
          </a:p>
          <a:p>
            <a:pPr marL="342900" indent="-342900">
              <a:buFont typeface="+mj-lt"/>
              <a:buAutoNum type="alphaLcPeriod"/>
            </a:pPr>
            <a:r>
              <a:rPr lang="es-419" sz="2000" dirty="0" smtClean="0"/>
              <a:t>La realidad aumentada</a:t>
            </a:r>
          </a:p>
          <a:p>
            <a:pPr marL="342900" indent="-342900">
              <a:buFont typeface="+mj-lt"/>
              <a:buAutoNum type="alphaLcPeriod"/>
            </a:pPr>
            <a:r>
              <a:rPr lang="es-419" sz="2000" dirty="0" smtClean="0"/>
              <a:t>El internet de la salud</a:t>
            </a:r>
          </a:p>
          <a:p>
            <a:pPr marL="342900" indent="-342900">
              <a:buFont typeface="+mj-lt"/>
              <a:buAutoNum type="alphaLcPeriod"/>
            </a:pPr>
            <a:endParaRPr lang="es-ES" sz="2000" dirty="0"/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128825" y="359486"/>
            <a:ext cx="4292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800" dirty="0" smtClean="0"/>
              <a:t>Tecnologías futuras en salud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26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471" y="6972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Perfiles profesionales </a:t>
            </a:r>
            <a:r>
              <a:rPr lang="es-MX" b="1" dirty="0" smtClean="0"/>
              <a:t>para</a:t>
            </a:r>
            <a:br>
              <a:rPr lang="es-MX" b="1" dirty="0" smtClean="0"/>
            </a:br>
            <a:r>
              <a:rPr lang="es-MX" b="1" dirty="0" smtClean="0"/>
              <a:t> </a:t>
            </a:r>
            <a:r>
              <a:rPr lang="es-MX" b="1" dirty="0"/>
              <a:t>Industria 4.0</a:t>
            </a:r>
            <a:endParaRPr lang="es-MX" dirty="0"/>
          </a:p>
        </p:txBody>
      </p:sp>
      <p:sp>
        <p:nvSpPr>
          <p:cNvPr id="5" name="Marcador de contenido 1"/>
          <p:cNvSpPr>
            <a:spLocks noGrp="1"/>
          </p:cNvSpPr>
          <p:nvPr>
            <p:ph sz="half" idx="1"/>
          </p:nvPr>
        </p:nvSpPr>
        <p:spPr>
          <a:xfrm>
            <a:off x="356767" y="1541213"/>
            <a:ext cx="4348119" cy="3273706"/>
          </a:xfrm>
        </p:spPr>
        <p:txBody>
          <a:bodyPr>
            <a:noAutofit/>
          </a:bodyPr>
          <a:lstStyle/>
          <a:p>
            <a:r>
              <a:rPr lang="es-MX" sz="1800" dirty="0"/>
              <a:t>Se requerirán de los profesionales </a:t>
            </a:r>
            <a:r>
              <a:rPr lang="es-MX" sz="1800" b="1" dirty="0"/>
              <a:t>perfiles STEM </a:t>
            </a:r>
            <a:r>
              <a:rPr lang="es-MX" sz="1800" dirty="0"/>
              <a:t>(</a:t>
            </a:r>
            <a:r>
              <a:rPr lang="es-MX" sz="1800" dirty="0" err="1"/>
              <a:t>Science</a:t>
            </a:r>
            <a:r>
              <a:rPr lang="es-MX" sz="1800" dirty="0"/>
              <a:t>, </a:t>
            </a:r>
            <a:r>
              <a:rPr lang="es-MX" sz="1800" dirty="0" err="1"/>
              <a:t>Technology</a:t>
            </a:r>
            <a:r>
              <a:rPr lang="es-MX" sz="1800" dirty="0"/>
              <a:t>, </a:t>
            </a:r>
            <a:r>
              <a:rPr lang="es-MX" sz="1800" dirty="0" err="1"/>
              <a:t>Engineering</a:t>
            </a:r>
            <a:r>
              <a:rPr lang="es-MX" sz="1800" dirty="0"/>
              <a:t> y </a:t>
            </a:r>
            <a:r>
              <a:rPr lang="es-MX" sz="1800" dirty="0" err="1"/>
              <a:t>Mathematics</a:t>
            </a:r>
            <a:r>
              <a:rPr lang="es-MX" sz="1800" dirty="0"/>
              <a:t>) profesionales de </a:t>
            </a:r>
            <a:r>
              <a:rPr lang="es-MX" sz="1800" b="1" dirty="0"/>
              <a:t>una alta cualificación y de nuevas competencias: </a:t>
            </a:r>
            <a:endParaRPr lang="es-MX" sz="1800" dirty="0"/>
          </a:p>
          <a:p>
            <a:pPr lvl="1"/>
            <a:r>
              <a:rPr lang="es-MX" sz="1800" b="1" dirty="0"/>
              <a:t>Imaginación;</a:t>
            </a:r>
          </a:p>
          <a:p>
            <a:pPr lvl="1"/>
            <a:r>
              <a:rPr lang="es-MX" sz="1800" b="1" dirty="0"/>
              <a:t>Capacidad de adaptación;</a:t>
            </a:r>
          </a:p>
          <a:p>
            <a:pPr lvl="1"/>
            <a:r>
              <a:rPr lang="es-MX" sz="1800" b="1" dirty="0"/>
              <a:t>Capacidad para adelantarse a las necesidades;</a:t>
            </a:r>
          </a:p>
          <a:p>
            <a:pPr lvl="1"/>
            <a:r>
              <a:rPr lang="es-MX" sz="1800" b="1" dirty="0"/>
              <a:t>Habilidad para el trabajo colaborativo y en equipo;</a:t>
            </a:r>
          </a:p>
          <a:p>
            <a:pPr lvl="1"/>
            <a:r>
              <a:rPr lang="es-MX" sz="1800" b="1" dirty="0"/>
              <a:t>Capacidad para la gestión del tiempo, resolución de problemas, razonamiento analítico, y</a:t>
            </a:r>
          </a:p>
          <a:p>
            <a:pPr lvl="1"/>
            <a:r>
              <a:rPr lang="es-MX" sz="1800" b="1" dirty="0"/>
              <a:t>Capacidad de buscar, filtrar y priorizar información.</a:t>
            </a:r>
          </a:p>
        </p:txBody>
      </p:sp>
      <p:sp>
        <p:nvSpPr>
          <p:cNvPr id="7" name="Llamada ovalada 6"/>
          <p:cNvSpPr/>
          <p:nvPr/>
        </p:nvSpPr>
        <p:spPr>
          <a:xfrm>
            <a:off x="5274399" y="1175658"/>
            <a:ext cx="3747681" cy="178197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</a:rPr>
              <a:t>La Cuarta Revolución requerirá </a:t>
            </a:r>
            <a:r>
              <a:rPr lang="es-MX" b="1" dirty="0" smtClean="0">
                <a:solidFill>
                  <a:schemeClr val="tx1"/>
                </a:solidFill>
              </a:rPr>
              <a:t>profesionales de la salud </a:t>
            </a:r>
            <a:r>
              <a:rPr lang="es-MX" dirty="0" smtClean="0">
                <a:solidFill>
                  <a:schemeClr val="tx1"/>
                </a:solidFill>
              </a:rPr>
              <a:t>con </a:t>
            </a:r>
            <a:r>
              <a:rPr lang="es-MX" dirty="0">
                <a:solidFill>
                  <a:schemeClr val="tx1"/>
                </a:solidFill>
              </a:rPr>
              <a:t>una </a:t>
            </a:r>
            <a:r>
              <a:rPr lang="es-MX" b="1" dirty="0">
                <a:solidFill>
                  <a:schemeClr val="tx1"/>
                </a:solidFill>
              </a:rPr>
              <a:t>gran capacidad de adaptación, flexibilidad y aprendizaje continuo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75" y="3726107"/>
            <a:ext cx="3886200" cy="1840631"/>
          </a:xfrm>
        </p:spPr>
      </p:pic>
    </p:spTree>
    <p:extLst>
      <p:ext uri="{BB962C8B-B14F-4D97-AF65-F5344CB8AC3E}">
        <p14:creationId xmlns:p14="http://schemas.microsoft.com/office/powerpoint/2010/main" val="32255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453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sz="3600" dirty="0" smtClean="0"/>
              <a:t>Competencias transversales</a:t>
            </a:r>
            <a:br>
              <a:rPr lang="es-MX" sz="3600" dirty="0" smtClean="0"/>
            </a:br>
            <a:r>
              <a:rPr lang="es-MX" sz="3600" dirty="0" smtClean="0"/>
              <a:t> indispensables (</a:t>
            </a:r>
            <a:r>
              <a:rPr lang="es-MX" sz="3600" dirty="0" err="1" smtClean="0"/>
              <a:t>Soft</a:t>
            </a:r>
            <a:r>
              <a:rPr lang="es-MX" sz="3600" dirty="0" smtClean="0"/>
              <a:t> </a:t>
            </a:r>
            <a:r>
              <a:rPr lang="es-MX" sz="3600" dirty="0" err="1" smtClean="0"/>
              <a:t>skills</a:t>
            </a:r>
            <a:r>
              <a:rPr lang="es-MX" sz="3600" dirty="0" smtClean="0"/>
              <a:t>)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5131" y="1600202"/>
            <a:ext cx="4260669" cy="49051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200" b="1" i="1" dirty="0" smtClean="0"/>
              <a:t>Organización y planificación.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1" i="1" dirty="0" smtClean="0"/>
              <a:t>Comunicación ante distintas audiencias</a:t>
            </a:r>
            <a:r>
              <a:rPr lang="es-MX" sz="2400" b="1" i="1" dirty="0" smtClean="0"/>
              <a:t>.</a:t>
            </a:r>
          </a:p>
          <a:p>
            <a:pPr lvl="1"/>
            <a:r>
              <a:rPr lang="es-MX" sz="2000" dirty="0" smtClean="0"/>
              <a:t>Comunicación oral</a:t>
            </a:r>
          </a:p>
          <a:p>
            <a:pPr lvl="1"/>
            <a:r>
              <a:rPr lang="es-MX" sz="2000" dirty="0" smtClean="0"/>
              <a:t>Comunicación escrita</a:t>
            </a:r>
          </a:p>
          <a:p>
            <a:pPr lvl="1"/>
            <a:r>
              <a:rPr lang="es-MX" sz="2000" dirty="0" smtClean="0"/>
              <a:t>Comunicación tecnológica</a:t>
            </a:r>
          </a:p>
          <a:p>
            <a:pPr lvl="1"/>
            <a:r>
              <a:rPr lang="es-MX" sz="2000" dirty="0" smtClean="0"/>
              <a:t>Comunicación en otro idioma</a:t>
            </a:r>
          </a:p>
          <a:p>
            <a:pPr marL="57150" indent="0">
              <a:buNone/>
            </a:pPr>
            <a:r>
              <a:rPr lang="es-MX" sz="2200" dirty="0" smtClean="0"/>
              <a:t>3.</a:t>
            </a:r>
            <a:r>
              <a:rPr lang="es-MX" sz="2200" b="1" i="1" dirty="0" smtClean="0"/>
              <a:t>Uso y desarrollo de aplicaciones informáticas</a:t>
            </a:r>
          </a:p>
          <a:p>
            <a:pPr marL="57150" indent="0">
              <a:buNone/>
            </a:pPr>
            <a:r>
              <a:rPr lang="es-MX" sz="2200" b="1" i="1" dirty="0" smtClean="0"/>
              <a:t>4. Gestión de la información</a:t>
            </a:r>
          </a:p>
          <a:p>
            <a:pPr marL="57150" indent="0">
              <a:buNone/>
            </a:pPr>
            <a:r>
              <a:rPr lang="es-MX" sz="2200" b="1" i="1" dirty="0" smtClean="0"/>
              <a:t>5. Resolución de problemas complejos</a:t>
            </a:r>
          </a:p>
          <a:p>
            <a:pPr marL="57150" indent="0">
              <a:buNone/>
            </a:pPr>
            <a:r>
              <a:rPr lang="es-MX" sz="2200" b="1" i="1" dirty="0" smtClean="0"/>
              <a:t>6. Toma de decisiones</a:t>
            </a:r>
          </a:p>
          <a:p>
            <a:pPr marL="57150" indent="0">
              <a:buNone/>
            </a:pPr>
            <a:r>
              <a:rPr lang="es-MX" sz="2200" b="1" i="1" dirty="0" smtClean="0"/>
              <a:t>7. Trabajo en equipo</a:t>
            </a:r>
          </a:p>
          <a:p>
            <a:pPr marL="57150" indent="0">
              <a:buNone/>
            </a:pPr>
            <a:r>
              <a:rPr lang="es-MX" sz="2200" b="1" i="1" dirty="0" smtClean="0"/>
              <a:t>8. Habilidades interpersonales</a:t>
            </a:r>
            <a:endParaRPr lang="es-MX" sz="2200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8908"/>
            <a:ext cx="4038600" cy="21859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s-MX" sz="2200" b="1" i="1" dirty="0" smtClean="0"/>
              <a:t>Compromiso ético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s-MX" sz="2200" b="1" i="1" dirty="0" smtClean="0"/>
              <a:t>Razonamiento crítico, análisis y síntesis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s-MX" sz="2200" b="1" i="1" dirty="0" smtClean="0"/>
              <a:t>Adaptación a nuevas situaciones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s-MX" sz="2200" b="1" i="1" dirty="0" smtClean="0"/>
              <a:t>Aplicación del conocimiento en la práctica</a:t>
            </a:r>
          </a:p>
          <a:p>
            <a:pPr marL="457200" indent="-457200">
              <a:buFont typeface="+mj-lt"/>
              <a:buAutoNum type="arabicPeriod" startAt="9"/>
            </a:pPr>
            <a:endParaRPr lang="es-MX" sz="2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580318"/>
            <a:ext cx="4038600" cy="21875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s-MX" sz="2000" b="1" i="1" dirty="0" smtClean="0"/>
              <a:t>Motivación por la calidad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MX" sz="2000" b="1" i="1" dirty="0" smtClean="0"/>
              <a:t>Sensibilidad hacia temas medioambientales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MX" sz="2000" b="1" i="1" dirty="0" smtClean="0"/>
              <a:t>Creatividad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MX" sz="2000" b="1" i="1" dirty="0" smtClean="0"/>
              <a:t>Liderazgo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MX" sz="2000" b="1" i="1" dirty="0" smtClean="0"/>
              <a:t>Aprendizaje autónomo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MX" sz="2000" b="1" i="1" dirty="0" smtClean="0"/>
              <a:t>Iniciativa y espíritu emprendedor</a:t>
            </a:r>
            <a:endParaRPr lang="es-MX" sz="2000" b="1" i="1" dirty="0"/>
          </a:p>
        </p:txBody>
      </p:sp>
    </p:spTree>
    <p:extLst>
      <p:ext uri="{BB962C8B-B14F-4D97-AF65-F5344CB8AC3E}">
        <p14:creationId xmlns:p14="http://schemas.microsoft.com/office/powerpoint/2010/main" val="455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9" y="5269494"/>
            <a:ext cx="5660571" cy="216327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-1" y="1149531"/>
            <a:ext cx="914400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prstClr val="black"/>
                </a:solidFill>
              </a:rPr>
              <a:t>México requiere </a:t>
            </a:r>
            <a:r>
              <a:rPr lang="es-MX" sz="2000" b="1" dirty="0" smtClean="0">
                <a:solidFill>
                  <a:prstClr val="black"/>
                </a:solidFill>
              </a:rPr>
              <a:t>enfermeras(os)</a:t>
            </a:r>
            <a:r>
              <a:rPr lang="es-MX" sz="2000" b="1" dirty="0" smtClean="0">
                <a:solidFill>
                  <a:prstClr val="black"/>
                </a:solidFill>
              </a:rPr>
              <a:t> </a:t>
            </a:r>
            <a:r>
              <a:rPr lang="es-MX" sz="2000" b="1" dirty="0" smtClean="0">
                <a:solidFill>
                  <a:prstClr val="black"/>
                </a:solidFill>
              </a:rPr>
              <a:t>con sólidos y profundos conocimientos, con una práctica comprensiva e innovadora, con mentalidad competitiva, abierta, práctica, con sensibilidad social, propositivos y con vocación clara para “ </a:t>
            </a:r>
            <a:r>
              <a:rPr lang="es-MX" sz="2000" b="1" i="1" dirty="0" smtClean="0">
                <a:solidFill>
                  <a:prstClr val="black"/>
                </a:solidFill>
              </a:rPr>
              <a:t>pelear posiciones en la economía global</a:t>
            </a:r>
            <a:r>
              <a:rPr lang="es-MX" sz="2000" b="1" dirty="0" smtClean="0">
                <a:solidFill>
                  <a:prstClr val="black"/>
                </a:solidFill>
              </a:rPr>
              <a:t>”. </a:t>
            </a:r>
          </a:p>
          <a:p>
            <a:pPr algn="just"/>
            <a:endParaRPr lang="es-MX" sz="1200" b="1" dirty="0">
              <a:solidFill>
                <a:prstClr val="black"/>
              </a:solidFill>
            </a:endParaRPr>
          </a:p>
          <a:p>
            <a:pPr algn="just"/>
            <a:r>
              <a:rPr lang="es-MX" sz="2000" b="1" dirty="0" smtClean="0">
                <a:solidFill>
                  <a:prstClr val="black"/>
                </a:solidFill>
              </a:rPr>
              <a:t>La Industria 4.0 es un tránsito complejo de una sociedad tradicional a una sociedad digital cuyo futuro es incierto.</a:t>
            </a:r>
          </a:p>
          <a:p>
            <a:pPr algn="just"/>
            <a:endParaRPr lang="es-MX" sz="1200" dirty="0" smtClean="0">
              <a:solidFill>
                <a:prstClr val="black"/>
              </a:solidFill>
            </a:endParaRPr>
          </a:p>
          <a:p>
            <a:pPr algn="just"/>
            <a:r>
              <a:rPr lang="es-MX" sz="2000" dirty="0" smtClean="0">
                <a:solidFill>
                  <a:prstClr val="black"/>
                </a:solidFill>
              </a:rPr>
              <a:t>Se requiere contar con </a:t>
            </a:r>
            <a:r>
              <a:rPr lang="es-MX" sz="2000" b="1" i="1" dirty="0" smtClean="0">
                <a:solidFill>
                  <a:prstClr val="black"/>
                </a:solidFill>
              </a:rPr>
              <a:t>escuelas y facultades de </a:t>
            </a:r>
            <a:r>
              <a:rPr lang="es-MX" sz="2000" b="1" i="1" dirty="0" smtClean="0">
                <a:solidFill>
                  <a:prstClr val="black"/>
                </a:solidFill>
              </a:rPr>
              <a:t>enfermería</a:t>
            </a:r>
            <a:r>
              <a:rPr lang="es-MX" sz="2000" b="1" i="1" dirty="0" smtClean="0">
                <a:solidFill>
                  <a:prstClr val="black"/>
                </a:solidFill>
              </a:rPr>
              <a:t> </a:t>
            </a:r>
            <a:r>
              <a:rPr lang="es-MX" sz="2000" b="1" i="1" dirty="0" smtClean="0">
                <a:solidFill>
                  <a:prstClr val="black"/>
                </a:solidFill>
              </a:rPr>
              <a:t>que sean instituciones formadoras de recursos humanos para el cambio, de alta calidad, fuertemente vinculadas </a:t>
            </a:r>
            <a:r>
              <a:rPr lang="es-MX" sz="2000" b="1" i="1" dirty="0" smtClean="0">
                <a:solidFill>
                  <a:prstClr val="black"/>
                </a:solidFill>
              </a:rPr>
              <a:t>a los sectores </a:t>
            </a:r>
            <a:r>
              <a:rPr lang="es-MX" sz="2000" b="1" i="1" dirty="0" smtClean="0">
                <a:solidFill>
                  <a:prstClr val="black"/>
                </a:solidFill>
              </a:rPr>
              <a:t>de salud y tecnológico</a:t>
            </a:r>
            <a:r>
              <a:rPr lang="es-MX" sz="2000" b="1" i="1" dirty="0" smtClean="0">
                <a:solidFill>
                  <a:prstClr val="black"/>
                </a:solidFill>
              </a:rPr>
              <a:t> </a:t>
            </a:r>
            <a:r>
              <a:rPr lang="es-MX" sz="2000" b="1" i="1" dirty="0" smtClean="0">
                <a:solidFill>
                  <a:prstClr val="black"/>
                </a:solidFill>
              </a:rPr>
              <a:t>y orientadas a nichos estratégicos nacionales y regionales que ofrezcan educación pertinente y de calidad reconocida, sin olvidar, que todo cambio pone en acción sistemas de autodefensas, por lo que es necesario convencer a los protagonistas que son capaces de hacerlo</a:t>
            </a:r>
            <a:endParaRPr lang="es-MX" sz="2000" b="1" i="1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35896" y="149731"/>
            <a:ext cx="5256584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prstClr val="black"/>
                </a:solidFill>
              </a:rPr>
              <a:t>Conclusiones. </a:t>
            </a:r>
            <a:endParaRPr lang="es-MX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he93fL5M9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186" y="1380015"/>
            <a:ext cx="8935814" cy="50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ehang_184_flight_test_656_ori_crop_MASTER__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5" y="1271452"/>
            <a:ext cx="6851468" cy="5138601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497875"/>
            <a:ext cx="5895703" cy="14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MX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“Hay tendencias que son inevitables y si las consideramos, estaremos mejor preparados para lo que viene”</a:t>
            </a:r>
            <a:endParaRPr lang="es-ES" sz="135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44091" y="5442857"/>
            <a:ext cx="382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Industria 4.0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2421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596597" y="1636415"/>
            <a:ext cx="3995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i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Gracias</a:t>
            </a:r>
            <a:endParaRPr lang="es-ES" sz="9600" b="1" i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452333" y="3446774"/>
            <a:ext cx="8031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Comentarios a:        mariaelena.barrera</a:t>
            </a:r>
            <a:r>
              <a:rPr lang="es-MX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@cacei.org.mx</a:t>
            </a:r>
            <a:endParaRPr lang="es-MX" sz="2800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5" descr="cid:image006.png@01CFE874.C26FF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95" y="4957093"/>
            <a:ext cx="5002488" cy="6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4 Rectángulo"/>
          <p:cNvSpPr/>
          <p:nvPr/>
        </p:nvSpPr>
        <p:spPr>
          <a:xfrm>
            <a:off x="633402" y="4957093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Síguenos en:</a:t>
            </a:r>
            <a:endParaRPr lang="es-MX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13211" y="1179838"/>
            <a:ext cx="4010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Las IES actuales se encuentran frente al desafío de insertarse</a:t>
            </a:r>
            <a:r>
              <a:rPr lang="es-MX" sz="2000" b="1" dirty="0"/>
              <a:t> </a:t>
            </a:r>
            <a:r>
              <a:rPr lang="es-MX" sz="2000" dirty="0"/>
              <a:t>en un mundo </a:t>
            </a:r>
            <a:r>
              <a:rPr lang="es-MX" sz="2000" b="1" i="1" dirty="0"/>
              <a:t>global </a:t>
            </a:r>
            <a:r>
              <a:rPr lang="es-MX" sz="2000" b="1" i="1" dirty="0" smtClean="0"/>
              <a:t>complejo: </a:t>
            </a:r>
            <a:r>
              <a:rPr lang="es-MX" sz="2000" b="1" i="1" dirty="0"/>
              <a:t>la transformación digital de la industria (Industria 4.0)</a:t>
            </a:r>
            <a:r>
              <a:rPr lang="es-MX" sz="2000" dirty="0"/>
              <a:t>, con </a:t>
            </a:r>
            <a:r>
              <a:rPr lang="es-MX" sz="2000" i="1" dirty="0"/>
              <a:t>nuevas exigencias de profesionalismo </a:t>
            </a:r>
            <a:r>
              <a:rPr lang="es-MX" sz="2000" dirty="0"/>
              <a:t>y </a:t>
            </a:r>
            <a:r>
              <a:rPr lang="es-MX" sz="2000" i="1" dirty="0"/>
              <a:t>competencias emergentes asociadas </a:t>
            </a:r>
            <a:r>
              <a:rPr lang="es-MX" sz="2000" dirty="0"/>
              <a:t>a la sociedad del conocimiento. </a:t>
            </a:r>
          </a:p>
        </p:txBody>
      </p:sp>
      <p:pic>
        <p:nvPicPr>
          <p:cNvPr id="3" name="Picture 4" descr="Resultado de imagen para profesionalism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41" y="2981773"/>
            <a:ext cx="4112039" cy="22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gamino vertical 3"/>
          <p:cNvSpPr/>
          <p:nvPr/>
        </p:nvSpPr>
        <p:spPr>
          <a:xfrm>
            <a:off x="1014743" y="3874929"/>
            <a:ext cx="3535944" cy="2362200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La educación superior siempre puede mejorar cambiando lo que sucede dentro de las aulas (su modo de trabajar) aunque no cambie el resto de los </a:t>
            </a:r>
            <a:r>
              <a:rPr lang="es-MX" sz="1600" b="1" dirty="0" smtClean="0">
                <a:solidFill>
                  <a:schemeClr val="bg1"/>
                </a:solidFill>
              </a:rPr>
              <a:t>factores. </a:t>
            </a:r>
            <a:r>
              <a:rPr lang="es-MX" sz="1600" b="1" dirty="0">
                <a:solidFill>
                  <a:schemeClr val="bg1"/>
                </a:solidFill>
              </a:rPr>
              <a:t>(Marina</a:t>
            </a:r>
            <a:r>
              <a:rPr lang="es-MX" sz="1600" b="1" dirty="0" smtClean="0">
                <a:solidFill>
                  <a:schemeClr val="bg1"/>
                </a:solidFill>
              </a:rPr>
              <a:t>, J. A., </a:t>
            </a:r>
            <a:r>
              <a:rPr lang="es-MX" sz="1600" b="1" dirty="0">
                <a:solidFill>
                  <a:schemeClr val="bg1"/>
                </a:solidFill>
              </a:rPr>
              <a:t>2018)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46878" y="260648"/>
            <a:ext cx="6417610" cy="6024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 smtClean="0"/>
              <a:t>Contexto</a:t>
            </a:r>
            <a:endParaRPr lang="es-MX" sz="3000" b="1" dirty="0"/>
          </a:p>
        </p:txBody>
      </p:sp>
    </p:spTree>
    <p:extLst>
      <p:ext uri="{BB962C8B-B14F-4D97-AF65-F5344CB8AC3E}">
        <p14:creationId xmlns:p14="http://schemas.microsoft.com/office/powerpoint/2010/main" val="32783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46878" y="260648"/>
            <a:ext cx="6417610" cy="6024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 smtClean="0"/>
              <a:t>Evaluación y Excelencia</a:t>
            </a:r>
            <a:endParaRPr lang="es-MX" sz="3000" b="1" dirty="0"/>
          </a:p>
        </p:txBody>
      </p:sp>
      <p:grpSp>
        <p:nvGrpSpPr>
          <p:cNvPr id="3" name="14 Grupo"/>
          <p:cNvGrpSpPr/>
          <p:nvPr/>
        </p:nvGrpSpPr>
        <p:grpSpPr>
          <a:xfrm>
            <a:off x="5196026" y="1484640"/>
            <a:ext cx="3612456" cy="2454815"/>
            <a:chOff x="4783509" y="1484784"/>
            <a:chExt cx="3758431" cy="2520280"/>
          </a:xfrm>
        </p:grpSpPr>
        <p:pic>
          <p:nvPicPr>
            <p:cNvPr id="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509" y="1484784"/>
              <a:ext cx="3758431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http://www.confederaciondetalleres.org.mx/Mexico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482" y="256490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13 CuadroTexto"/>
          <p:cNvSpPr txBox="1"/>
          <p:nvPr/>
        </p:nvSpPr>
        <p:spPr>
          <a:xfrm>
            <a:off x="5426353" y="4921212"/>
            <a:ext cx="3151803" cy="13234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 kern="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La sociedad mexicana requiere calidad en la formación de los profesionales.</a:t>
            </a: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227558" y="1710003"/>
            <a:ext cx="4687341" cy="47288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Una garantía de la calidad educativa es la</a:t>
            </a:r>
            <a:r>
              <a:rPr lang="es-MX" sz="18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8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formación pertinente</a:t>
            </a:r>
            <a:r>
              <a:rPr lang="es-MX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18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 calidad </a:t>
            </a:r>
            <a:r>
              <a:rPr lang="es-MX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 los profesionales; es decir, de los</a:t>
            </a:r>
            <a:r>
              <a:rPr lang="es-MX" sz="18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8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egresados de las IES</a:t>
            </a:r>
            <a:r>
              <a:rPr lang="es-MX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6700" indent="-2667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MX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sz="1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los procesos de </a:t>
            </a:r>
            <a:r>
              <a:rPr lang="es-MX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acreditación, esto  implica evaluar la pertinencia y medir los perfiles de egreso declarados en los planes de estudio, que además este trabajo incluya el logro de competencias blandas y profesionales; porque lo “que no se mide no se puede mejorar”.</a:t>
            </a:r>
            <a:endParaRPr lang="es-MX" sz="1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9029" y="148046"/>
            <a:ext cx="6574972" cy="827314"/>
          </a:xfrm>
        </p:spPr>
        <p:txBody>
          <a:bodyPr>
            <a:noAutofit/>
          </a:bodyPr>
          <a:lstStyle/>
          <a:p>
            <a:pPr algn="r"/>
            <a:r>
              <a:rPr lang="es-MX" sz="3200" b="1" dirty="0" smtClean="0"/>
              <a:t>Seis desafíos  </a:t>
            </a:r>
            <a:br>
              <a:rPr lang="es-MX" sz="3200" b="1" dirty="0" smtClean="0"/>
            </a:br>
            <a:r>
              <a:rPr lang="es-MX" sz="3200" b="1" dirty="0" smtClean="0"/>
              <a:t>para la Educación Superior</a:t>
            </a:r>
            <a:endParaRPr lang="es-MX" sz="32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2010328"/>
            <a:ext cx="4038600" cy="2678096"/>
          </a:xfrm>
        </p:spPr>
      </p:pic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214949" y="1236617"/>
            <a:ext cx="4815840" cy="53557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b="1" i="1" dirty="0" smtClean="0"/>
              <a:t>Generar auténticas experiencias de aprendizaje</a:t>
            </a:r>
            <a:r>
              <a:rPr lang="es-MX" sz="2000" dirty="0" smtClean="0"/>
              <a:t> que conecten a los estudiantes con problemas del mundo real y situaciones de trabajo.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Mejorar la </a:t>
            </a:r>
            <a:r>
              <a:rPr lang="es-MX" sz="2000" b="1" i="1" dirty="0" smtClean="0"/>
              <a:t>alfabetización digital </a:t>
            </a:r>
            <a:r>
              <a:rPr lang="es-MX" sz="2000" dirty="0" smtClean="0"/>
              <a:t>para favorecer el desarrollo de habilidades tecnológicas.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Las IES deben </a:t>
            </a:r>
            <a:r>
              <a:rPr lang="es-MX" sz="2000" b="1" dirty="0" smtClean="0"/>
              <a:t>adoptar estructuras organizacionales flexibles, eficientes e innovadoras</a:t>
            </a:r>
            <a:r>
              <a:rPr lang="es-MX" sz="2000" dirty="0" smtClean="0"/>
              <a:t> para responder las necesidades de alumnos y empleadores.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i="1" dirty="0" smtClean="0"/>
              <a:t>Mejorar la infraestructura digital </a:t>
            </a:r>
            <a:r>
              <a:rPr lang="es-MX" sz="2000" dirty="0" smtClean="0"/>
              <a:t>de las IES para garantizar la experiencia a distancia.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i="1" dirty="0" smtClean="0"/>
              <a:t>Mitigar las presiones económicas y políticas </a:t>
            </a:r>
            <a:r>
              <a:rPr lang="es-MX" sz="2000" dirty="0" smtClean="0"/>
              <a:t>que limitan el acceso a la educación.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i="1" dirty="0" smtClean="0"/>
              <a:t>Replantear el rol del profesor  </a:t>
            </a:r>
            <a:r>
              <a:rPr lang="es-MX" sz="2000" dirty="0" smtClean="0"/>
              <a:t>para que funja como guía, facilitador y mentor centrado en el estudiante.</a:t>
            </a:r>
          </a:p>
          <a:p>
            <a:pPr marL="0" indent="0">
              <a:buNone/>
            </a:pP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endParaRPr lang="es-MX" sz="2000" dirty="0"/>
          </a:p>
        </p:txBody>
      </p:sp>
      <p:sp>
        <p:nvSpPr>
          <p:cNvPr id="7" name="Elipse 6"/>
          <p:cNvSpPr/>
          <p:nvPr/>
        </p:nvSpPr>
        <p:spPr>
          <a:xfrm>
            <a:off x="670560" y="5024845"/>
            <a:ext cx="2821577" cy="14194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Industria 4.0</a:t>
            </a:r>
            <a:endParaRPr lang="es-MX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s-MX" sz="2400" dirty="0" smtClean="0"/>
              <a:t>La Industria 4.0 requiere que </a:t>
            </a:r>
            <a:r>
              <a:rPr lang="es-MX" sz="2400" b="1" dirty="0" smtClean="0"/>
              <a:t>los jóvenes</a:t>
            </a:r>
            <a:r>
              <a:rPr lang="es-MX" sz="2400" b="1" i="1" dirty="0" smtClean="0"/>
              <a:t>, en escenarios reales o virtuales</a:t>
            </a:r>
            <a:r>
              <a:rPr lang="es-MX" sz="2400" dirty="0" smtClean="0"/>
              <a:t>, </a:t>
            </a:r>
            <a:r>
              <a:rPr lang="es-MX" sz="2400" b="1" dirty="0" smtClean="0"/>
              <a:t>desarrollen competencias</a:t>
            </a:r>
            <a:r>
              <a:rPr lang="es-MX" sz="2400" dirty="0" smtClean="0"/>
              <a:t>, actitudes y experiencias tanto </a:t>
            </a:r>
            <a:r>
              <a:rPr lang="es-MX" sz="2400" b="1" dirty="0" smtClean="0"/>
              <a:t>digitales</a:t>
            </a:r>
            <a:r>
              <a:rPr lang="es-MX" sz="2400" dirty="0" smtClean="0"/>
              <a:t> como para la </a:t>
            </a:r>
            <a:r>
              <a:rPr lang="es-MX" sz="2400" b="1" dirty="0" smtClean="0"/>
              <a:t>innovación</a:t>
            </a:r>
            <a:r>
              <a:rPr lang="es-MX" sz="2400" dirty="0" smtClean="0"/>
              <a:t>, el </a:t>
            </a:r>
            <a:r>
              <a:rPr lang="es-MX" sz="2400" b="1" dirty="0" smtClean="0"/>
              <a:t>emprendimiento</a:t>
            </a:r>
            <a:r>
              <a:rPr lang="es-MX" sz="2400" dirty="0" smtClean="0"/>
              <a:t> y la </a:t>
            </a:r>
            <a:r>
              <a:rPr lang="es-MX" sz="2400" b="1" dirty="0" smtClean="0"/>
              <a:t>creatividad</a:t>
            </a:r>
            <a:r>
              <a:rPr lang="es-MX" sz="2400" dirty="0" smtClean="0"/>
              <a:t> que los preparen para su futuro profesional y que favorezca su empleabilidad</a:t>
            </a:r>
            <a:endParaRPr lang="es-MX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19" y="1118795"/>
            <a:ext cx="3886200" cy="2721701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Retos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98819" y="4241074"/>
            <a:ext cx="432326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b="1" i="1" dirty="0" smtClean="0"/>
              <a:t>Educar en talentos y habilidades </a:t>
            </a:r>
            <a:r>
              <a:rPr lang="es-MX" sz="2400" dirty="0" smtClean="0"/>
              <a:t>debe tomarse en cuenta </a:t>
            </a:r>
            <a:r>
              <a:rPr lang="es-MX" sz="2400" b="1" i="1" dirty="0" smtClean="0"/>
              <a:t>para la formación de </a:t>
            </a:r>
            <a:r>
              <a:rPr lang="es-MX" sz="2400" b="1" i="1" dirty="0" smtClean="0"/>
              <a:t>profesionales de la salud</a:t>
            </a:r>
            <a:r>
              <a:rPr lang="es-MX" sz="2400" dirty="0" smtClean="0"/>
              <a:t>, </a:t>
            </a:r>
            <a:r>
              <a:rPr lang="es-MX" sz="2400" dirty="0" smtClean="0"/>
              <a:t>ya que se enfrentarán a un futuro lleno de incertidumbre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38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46878" y="241300"/>
            <a:ext cx="6417610" cy="73607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/>
              <a:t>L</a:t>
            </a:r>
            <a:r>
              <a:rPr lang="es-MX" sz="3000" b="1" dirty="0" smtClean="0"/>
              <a:t>a calidad: una respuesta a la necesidad de </a:t>
            </a:r>
          </a:p>
          <a:p>
            <a:pPr algn="r"/>
            <a:r>
              <a:rPr lang="es-MX" sz="3000" b="1" dirty="0" smtClean="0"/>
              <a:t>formación de profesionales</a:t>
            </a:r>
            <a:endParaRPr lang="es-MX" sz="3000" b="1" dirty="0"/>
          </a:p>
        </p:txBody>
      </p:sp>
      <p:pic>
        <p:nvPicPr>
          <p:cNvPr id="3" name="Picture 8" descr="https://serunlider7.files.wordpress.com/2011/04/cualida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9" y="3403600"/>
            <a:ext cx="3751808" cy="28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Marcador de contenido"/>
          <p:cNvSpPr txBox="1">
            <a:spLocks/>
          </p:cNvSpPr>
          <p:nvPr/>
        </p:nvSpPr>
        <p:spPr>
          <a:xfrm>
            <a:off x="3744788" y="1689100"/>
            <a:ext cx="5219700" cy="5041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Las tendencias de acreditación a nivel mundial enfatizan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la calidad de la formación de los egresados evaluando </a:t>
            </a:r>
            <a:r>
              <a:rPr lang="es-MX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sus aprendizajes desde el ingreso hasta el egreso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es decir, hasta el logro de su perfil. Los resultados de aprendizaje son el principal elemento de evaluación</a:t>
            </a:r>
            <a:r>
              <a:rPr lang="es-MX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evaluación por resultados se incluyen tanto las competencias genéricas como las profesionales con evidencias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 garantía 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debe sustentarse en estándares establecidos desde el diseño de su Marco de Referencia</a:t>
            </a:r>
            <a:r>
              <a:rPr lang="es-MX" sz="1500" i="1" dirty="0">
                <a:latin typeface="Arial Narrow" pitchFamily="34" charset="0"/>
              </a:rPr>
              <a:t>.</a:t>
            </a:r>
            <a:endParaRPr lang="es-MX" sz="1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46878" y="260648"/>
            <a:ext cx="6417610" cy="6024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 smtClean="0"/>
              <a:t>Patrones que denotan excelencia</a:t>
            </a:r>
            <a:endParaRPr lang="es-MX" sz="30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86741" y="1479500"/>
            <a:ext cx="8577747" cy="4974105"/>
            <a:chOff x="925698" y="1784521"/>
            <a:chExt cx="7346946" cy="3959236"/>
          </a:xfrm>
        </p:grpSpPr>
        <p:sp>
          <p:nvSpPr>
            <p:cNvPr id="4" name="17 Rectángulo redondeado"/>
            <p:cNvSpPr/>
            <p:nvPr/>
          </p:nvSpPr>
          <p:spPr>
            <a:xfrm>
              <a:off x="2766418" y="4879661"/>
              <a:ext cx="3672408" cy="86409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500" b="1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Calidad de formación de los estudiantes y </a:t>
              </a:r>
              <a:r>
                <a:rPr lang="es-MX" sz="1500" b="1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egresados.</a:t>
              </a:r>
              <a:endParaRPr lang="es-MX" sz="1500" b="1" kern="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18 CuadroTexto"/>
            <p:cNvSpPr txBox="1"/>
            <p:nvPr/>
          </p:nvSpPr>
          <p:spPr>
            <a:xfrm>
              <a:off x="3025536" y="3206007"/>
              <a:ext cx="3092929" cy="25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i="1" dirty="0">
                  <a:solidFill>
                    <a:prstClr val="black"/>
                  </a:solidFill>
                  <a:latin typeface="Arial Narrow" pitchFamily="34" charset="0"/>
                </a:rPr>
                <a:t>se identifica por…</a:t>
              </a:r>
            </a:p>
          </p:txBody>
        </p:sp>
        <p:sp>
          <p:nvSpPr>
            <p:cNvPr id="6" name="19 Rectángulo redondeado"/>
            <p:cNvSpPr/>
            <p:nvPr/>
          </p:nvSpPr>
          <p:spPr>
            <a:xfrm>
              <a:off x="925698" y="2746217"/>
              <a:ext cx="1465500" cy="226825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  <a:alpha val="49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500" b="1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El  desempeño de los estudiantes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, considerando los estándares a nivel 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mundial,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previamente 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definidos para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los distintos contextos</a:t>
              </a:r>
              <a:r>
                <a:rPr lang="es-MX" sz="14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.</a:t>
              </a:r>
              <a:endParaRPr lang="es-MX" sz="1400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20 Rectángulo redondeado"/>
            <p:cNvSpPr/>
            <p:nvPr/>
          </p:nvSpPr>
          <p:spPr>
            <a:xfrm>
              <a:off x="4602622" y="1787903"/>
              <a:ext cx="1978220" cy="1315858"/>
            </a:xfrm>
            <a:prstGeom prst="roundRect">
              <a:avLst/>
            </a:prstGeom>
            <a:gradFill rotWithShape="1">
              <a:gsLst>
                <a:gs pos="0">
                  <a:srgbClr val="288C2D"/>
                </a:gs>
                <a:gs pos="38000">
                  <a:srgbClr val="88D49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500" b="1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El desarrollo de las habilidades técnicas, académicas y profesionales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de los estudiantes.</a:t>
              </a:r>
              <a:endParaRPr lang="es-MX" sz="1500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" name="21 Rectángulo redondeado"/>
            <p:cNvSpPr/>
            <p:nvPr/>
          </p:nvSpPr>
          <p:spPr>
            <a:xfrm>
              <a:off x="2480195" y="1784521"/>
              <a:ext cx="2004188" cy="1315857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44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500" b="1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La pertinencia de la respuesta de los </a:t>
              </a:r>
              <a:r>
                <a:rPr lang="es-MX" sz="1500" b="1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estudiantes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con calidad y 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oportunidad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a los problemas asociados a la profesión.</a:t>
              </a:r>
              <a:endParaRPr lang="es-MX" sz="1500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9" name="22 Rectángulo redondeado"/>
            <p:cNvSpPr/>
            <p:nvPr/>
          </p:nvSpPr>
          <p:spPr>
            <a:xfrm>
              <a:off x="6675303" y="2746217"/>
              <a:ext cx="1597341" cy="2268252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45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La capacidad de los estudiantes para 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responder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con </a:t>
              </a:r>
              <a:r>
                <a:rPr lang="es-MX" sz="1500" b="1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creatividad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los distintos problemas del </a:t>
              </a:r>
              <a:r>
                <a:rPr lang="es-MX" sz="1500" kern="0" dirty="0" smtClean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entorno, </a:t>
              </a:r>
              <a:r>
                <a:rPr lang="es-MX" sz="15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considerando el contexto y los actores</a:t>
              </a:r>
              <a:r>
                <a:rPr lang="es-MX" sz="1400" kern="0" dirty="0">
                  <a:solidFill>
                    <a:prstClr val="black"/>
                  </a:solidFill>
                  <a:latin typeface="Arial Narrow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0" name="Picture 4" descr="http://settlershomeinspectionsblog.com/wp-content/uploads/2012/02/stick_figure_superhero_anim_500_clr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818" y="3417265"/>
              <a:ext cx="1262390" cy="168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0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006600" y="260648"/>
            <a:ext cx="6957888" cy="6024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/>
              <a:t>F</a:t>
            </a:r>
            <a:r>
              <a:rPr lang="es-MX" sz="3000" b="1" dirty="0" smtClean="0"/>
              <a:t>ormación de profesionales con calidad </a:t>
            </a:r>
            <a:endParaRPr lang="es-MX" sz="3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2701" y="1215614"/>
            <a:ext cx="60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En la formación de profesionales con calidad, la acreditación mide: 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413001" y="1980134"/>
            <a:ext cx="6730999" cy="4687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Profesores competentes y comprometidos.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 del perfil de egreso pertinente: competencias genéricas y profesionales.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Planes de estudios que respondan a las necesidades actuales y futuras de formación (pertinentes y actualizados).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 y materiales “ad hoc”, suficientes, disponibles y actualizados.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Vinculación con los sectores y resolución de problemas a través de la investigación con los estudiantes.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de atención a estudiantes en riesgo y la tutoría.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Directivos con liderazgo, que atiendan las necesidades actuales y emergentes de formación y con una gestión eficiente.</a:t>
            </a:r>
          </a:p>
          <a:p>
            <a:endParaRPr lang="es-MX" sz="105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46878" y="260648"/>
            <a:ext cx="6417610" cy="6024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/>
              <a:t>F</a:t>
            </a:r>
            <a:r>
              <a:rPr lang="es-MX" sz="3000" b="1" dirty="0" smtClean="0"/>
              <a:t>ormación pertinente de los profesionales</a:t>
            </a:r>
            <a:endParaRPr lang="es-MX" sz="3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67363" y="1215614"/>
            <a:ext cx="548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Para garantizar la formación pertinente de los profesionales, los mecanismos son: </a:t>
            </a:r>
            <a:endParaRPr lang="es-MX" dirty="0">
              <a:latin typeface="Arial Black" panose="020B0A04020102020204" pitchFamily="34" charset="0"/>
            </a:endParaRPr>
          </a:p>
        </p:txBody>
      </p:sp>
      <p:grpSp>
        <p:nvGrpSpPr>
          <p:cNvPr id="4" name="28 Grupo"/>
          <p:cNvGrpSpPr/>
          <p:nvPr/>
        </p:nvGrpSpPr>
        <p:grpSpPr>
          <a:xfrm>
            <a:off x="528106" y="2295525"/>
            <a:ext cx="2697278" cy="4384675"/>
            <a:chOff x="1136204" y="1836674"/>
            <a:chExt cx="2857500" cy="4762500"/>
          </a:xfrm>
        </p:grpSpPr>
        <p:pic>
          <p:nvPicPr>
            <p:cNvPr id="5" name="Picture 2" descr="http://www.iladegrees.com/Site/images/stick_figure_drawing_four_check_marks_500_clr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04" y="1836674"/>
              <a:ext cx="2857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30 Rectángulo"/>
            <p:cNvSpPr/>
            <p:nvPr/>
          </p:nvSpPr>
          <p:spPr>
            <a:xfrm>
              <a:off x="2771800" y="4653136"/>
              <a:ext cx="1221904" cy="874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7" name="14 CuadroTexto"/>
          <p:cNvSpPr txBox="1"/>
          <p:nvPr/>
        </p:nvSpPr>
        <p:spPr>
          <a:xfrm>
            <a:off x="3012734" y="2518190"/>
            <a:ext cx="577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evaluación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aprendizaje, con fines de mejora con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participación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profesores, estudiantes, expertos y empleadores.</a:t>
            </a:r>
          </a:p>
        </p:txBody>
      </p:sp>
      <p:sp>
        <p:nvSpPr>
          <p:cNvPr id="8" name="15 CuadroTexto"/>
          <p:cNvSpPr txBox="1"/>
          <p:nvPr/>
        </p:nvSpPr>
        <p:spPr>
          <a:xfrm>
            <a:off x="3012734" y="3404466"/>
            <a:ext cx="470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evaluación y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programas educativos.</a:t>
            </a:r>
          </a:p>
        </p:txBody>
      </p:sp>
      <p:sp>
        <p:nvSpPr>
          <p:cNvPr id="9" name="16 CuadroTexto"/>
          <p:cNvSpPr txBox="1"/>
          <p:nvPr/>
        </p:nvSpPr>
        <p:spPr>
          <a:xfrm>
            <a:off x="3012734" y="4219801"/>
            <a:ext cx="470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certificación de las competencias de los egresados en contextos del tipo de IES.</a:t>
            </a:r>
          </a:p>
        </p:txBody>
      </p:sp>
      <p:sp>
        <p:nvSpPr>
          <p:cNvPr id="10" name="31 Rectángulo"/>
          <p:cNvSpPr/>
          <p:nvPr/>
        </p:nvSpPr>
        <p:spPr>
          <a:xfrm>
            <a:off x="4991100" y="5605152"/>
            <a:ext cx="3797300" cy="923330"/>
          </a:xfrm>
          <a:prstGeom prst="rect">
            <a:avLst/>
          </a:prstGeom>
          <a:solidFill>
            <a:schemeClr val="tx1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La </a:t>
            </a:r>
            <a:r>
              <a:rPr lang="es-MX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acreditación</a:t>
            </a:r>
            <a:r>
              <a:rPr lang="es-MX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y </a:t>
            </a:r>
            <a:r>
              <a:rPr lang="es-MX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la evaluación externas deben considerarse como </a:t>
            </a:r>
            <a:r>
              <a:rPr lang="es-MX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un </a:t>
            </a:r>
            <a:r>
              <a:rPr lang="es-MX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medio. NUNCA deben verse como un </a:t>
            </a:r>
            <a:r>
              <a:rPr lang="es-MX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1670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2328</TotalTime>
  <Words>1291</Words>
  <Application>Microsoft Office PowerPoint</Application>
  <PresentationFormat>Presentación en pantalla (4:3)</PresentationFormat>
  <Paragraphs>123</Paragraphs>
  <Slides>17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Wingdings</vt:lpstr>
      <vt:lpstr>Tema predeterminado</vt:lpstr>
      <vt:lpstr>Presentación de PowerPoint</vt:lpstr>
      <vt:lpstr>Presentación de PowerPoint</vt:lpstr>
      <vt:lpstr>Presentación de PowerPoint</vt:lpstr>
      <vt:lpstr>Seis desafíos   para la Educación Superior</vt:lpstr>
      <vt:lpstr>Retos</vt:lpstr>
      <vt:lpstr>Presentación de PowerPoint</vt:lpstr>
      <vt:lpstr>Presentación de PowerPoint</vt:lpstr>
      <vt:lpstr>Presentación de PowerPoint</vt:lpstr>
      <vt:lpstr>Presentación de PowerPoint</vt:lpstr>
      <vt:lpstr>Industria 4.0  y su impacto en IES</vt:lpstr>
      <vt:lpstr>Presentación de PowerPoint</vt:lpstr>
      <vt:lpstr>Perfiles profesionales para  Industria 4.0</vt:lpstr>
      <vt:lpstr>Competencias transversales  indispensables (Soft skills)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MariaElena</cp:lastModifiedBy>
  <cp:revision>160</cp:revision>
  <cp:lastPrinted>2019-06-17T18:00:56Z</cp:lastPrinted>
  <dcterms:created xsi:type="dcterms:W3CDTF">2016-07-05T17:51:05Z</dcterms:created>
  <dcterms:modified xsi:type="dcterms:W3CDTF">2019-06-20T05:27:04Z</dcterms:modified>
</cp:coreProperties>
</file>